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666" r:id="rId2"/>
    <p:sldId id="757" r:id="rId3"/>
    <p:sldId id="665" r:id="rId4"/>
    <p:sldId id="693" r:id="rId5"/>
    <p:sldId id="707" r:id="rId6"/>
    <p:sldId id="708" r:id="rId7"/>
    <p:sldId id="743" r:id="rId8"/>
    <p:sldId id="691" r:id="rId9"/>
    <p:sldId id="744" r:id="rId10"/>
    <p:sldId id="753" r:id="rId11"/>
    <p:sldId id="694" r:id="rId12"/>
    <p:sldId id="737" r:id="rId13"/>
    <p:sldId id="745" r:id="rId14"/>
    <p:sldId id="746" r:id="rId15"/>
    <p:sldId id="738" r:id="rId16"/>
    <p:sldId id="680" r:id="rId17"/>
    <p:sldId id="705" r:id="rId18"/>
    <p:sldId id="747" r:id="rId19"/>
    <p:sldId id="696" r:id="rId20"/>
    <p:sldId id="739" r:id="rId21"/>
    <p:sldId id="749" r:id="rId22"/>
    <p:sldId id="758" r:id="rId23"/>
    <p:sldId id="681" r:id="rId24"/>
    <p:sldId id="748" r:id="rId25"/>
    <p:sldId id="697" r:id="rId26"/>
    <p:sldId id="740" r:id="rId27"/>
    <p:sldId id="759" r:id="rId28"/>
    <p:sldId id="700" r:id="rId29"/>
    <p:sldId id="701" r:id="rId30"/>
    <p:sldId id="702" r:id="rId31"/>
    <p:sldId id="703" r:id="rId32"/>
    <p:sldId id="704" r:id="rId33"/>
    <p:sldId id="730" r:id="rId34"/>
    <p:sldId id="698" r:id="rId35"/>
    <p:sldId id="760" r:id="rId36"/>
    <p:sldId id="761" r:id="rId37"/>
    <p:sldId id="762" r:id="rId38"/>
    <p:sldId id="763" r:id="rId39"/>
    <p:sldId id="764" r:id="rId40"/>
    <p:sldId id="765" r:id="rId41"/>
    <p:sldId id="766" r:id="rId42"/>
    <p:sldId id="699" r:id="rId43"/>
    <p:sldId id="712" r:id="rId44"/>
    <p:sldId id="686" r:id="rId45"/>
    <p:sldId id="756" r:id="rId46"/>
    <p:sldId id="734" r:id="rId47"/>
    <p:sldId id="751" r:id="rId48"/>
    <p:sldId id="733" r:id="rId49"/>
    <p:sldId id="767" r:id="rId50"/>
    <p:sldId id="752" r:id="rId51"/>
    <p:sldId id="667" r:id="rId52"/>
  </p:sldIdLst>
  <p:sldSz cx="10693400" cy="7561263"/>
  <p:notesSz cx="7099300" cy="10234613"/>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p15:clr>
            <a:srgbClr val="A4A3A4"/>
          </p15:clr>
        </p15:guide>
        <p15:guide id="2" orient="horz" pos="2880">
          <p15:clr>
            <a:srgbClr val="A4A3A4"/>
          </p15:clr>
        </p15:guide>
        <p15:guide id="3" orient="horz" pos="2517">
          <p15:clr>
            <a:srgbClr val="A4A3A4"/>
          </p15:clr>
        </p15:guide>
        <p15:guide id="4" orient="horz" pos="3878">
          <p15:clr>
            <a:srgbClr val="A4A3A4"/>
          </p15:clr>
        </p15:guide>
        <p15:guide id="5" orient="horz" pos="1088">
          <p15:clr>
            <a:srgbClr val="A4A3A4"/>
          </p15:clr>
        </p15:guide>
        <p15:guide id="6" orient="horz" pos="1837">
          <p15:clr>
            <a:srgbClr val="A4A3A4"/>
          </p15:clr>
        </p15:guide>
        <p15:guide id="7" orient="horz" pos="4490">
          <p15:clr>
            <a:srgbClr val="A4A3A4"/>
          </p15:clr>
        </p15:guide>
        <p15:guide id="8" pos="6044">
          <p15:clr>
            <a:srgbClr val="A4A3A4"/>
          </p15:clr>
        </p15:guide>
        <p15:guide id="9" pos="646">
          <p15:clr>
            <a:srgbClr val="A4A3A4"/>
          </p15:clr>
        </p15:guide>
        <p15:guide id="10" pos="5545">
          <p15:clr>
            <a:srgbClr val="A4A3A4"/>
          </p15:clr>
        </p15:guide>
        <p15:guide id="11" pos="3368">
          <p15:clr>
            <a:srgbClr val="A4A3A4"/>
          </p15:clr>
        </p15:guide>
        <p15:guide id="12" pos="1327">
          <p15:clr>
            <a:srgbClr val="A4A3A4"/>
          </p15:clr>
        </p15:guide>
        <p15:guide id="13" pos="3549">
          <p15:clr>
            <a:srgbClr val="A4A3A4"/>
          </p15:clr>
        </p15:guide>
        <p15:guide id="14" pos="2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FF"/>
    <a:srgbClr val="DDDDDD"/>
    <a:srgbClr val="FFCC99"/>
    <a:srgbClr val="FF9966"/>
    <a:srgbClr val="FF9900"/>
    <a:srgbClr val="77933C"/>
    <a:srgbClr val="008000"/>
    <a:srgbClr val="CC3300"/>
    <a:srgbClr val="B7DE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보통 스타일 2 - 강조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테마 스타일 1 - 강조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보통 스타일 4 - 강조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65" autoAdjust="0"/>
    <p:restoredTop sz="93641" autoAdjust="0"/>
  </p:normalViewPr>
  <p:slideViewPr>
    <p:cSldViewPr>
      <p:cViewPr varScale="1">
        <p:scale>
          <a:sx n="105" d="100"/>
          <a:sy n="105" d="100"/>
        </p:scale>
        <p:origin x="1056" y="102"/>
      </p:cViewPr>
      <p:guideLst>
        <p:guide orient="horz" pos="4513"/>
        <p:guide orient="horz" pos="2880"/>
        <p:guide orient="horz" pos="2517"/>
        <p:guide orient="horz" pos="3878"/>
        <p:guide orient="horz" pos="1088"/>
        <p:guide orient="horz" pos="1837"/>
        <p:guide orient="horz" pos="4490"/>
        <p:guide pos="6044"/>
        <p:guide pos="646"/>
        <p:guide pos="5545"/>
        <p:guide pos="3368"/>
        <p:guide pos="1327"/>
        <p:guide pos="3549"/>
        <p:guide pos="2710"/>
      </p:guideLst>
    </p:cSldViewPr>
  </p:slideViewPr>
  <p:notesTextViewPr>
    <p:cViewPr>
      <p:scale>
        <a:sx n="100" d="100"/>
        <a:sy n="100" d="100"/>
      </p:scale>
      <p:origin x="0" y="0"/>
    </p:cViewPr>
  </p:notesTextViewPr>
  <p:sorterViewPr>
    <p:cViewPr>
      <p:scale>
        <a:sx n="64" d="100"/>
        <a:sy n="64"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1" y="1"/>
            <a:ext cx="3076363" cy="511730"/>
          </a:xfrm>
          <a:prstGeom prst="rect">
            <a:avLst/>
          </a:prstGeom>
        </p:spPr>
        <p:txBody>
          <a:bodyPr vert="horz" lIns="99045" tIns="49522" rIns="99045" bIns="49522"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4021295" y="1"/>
            <a:ext cx="3076363" cy="511730"/>
          </a:xfrm>
          <a:prstGeom prst="rect">
            <a:avLst/>
          </a:prstGeom>
        </p:spPr>
        <p:txBody>
          <a:bodyPr vert="horz" lIns="99045" tIns="49522" rIns="99045" bIns="49522"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2022-02-24</a:t>
            </a:fld>
            <a:endParaRPr lang="ko-KR" altLang="en-US"/>
          </a:p>
        </p:txBody>
      </p:sp>
      <p:sp>
        <p:nvSpPr>
          <p:cNvPr id="4" name="슬라이드 이미지 개체 틀 3"/>
          <p:cNvSpPr>
            <a:spLocks noGrp="1" noRot="1" noChangeAspect="1"/>
          </p:cNvSpPr>
          <p:nvPr>
            <p:ph type="sldImg" idx="2"/>
          </p:nvPr>
        </p:nvSpPr>
        <p:spPr>
          <a:xfrm>
            <a:off x="836613" y="768350"/>
            <a:ext cx="5426075" cy="3836988"/>
          </a:xfrm>
          <a:prstGeom prst="rect">
            <a:avLst/>
          </a:prstGeom>
          <a:noFill/>
          <a:ln w="12700">
            <a:solidFill>
              <a:prstClr val="black"/>
            </a:solidFill>
          </a:ln>
        </p:spPr>
        <p:txBody>
          <a:bodyPr vert="horz" lIns="99045" tIns="49522" rIns="99045" bIns="49522" rtlCol="0" anchor="ctr"/>
          <a:lstStyle/>
          <a:p>
            <a:pPr lvl="0"/>
            <a:endParaRPr lang="ko-KR" altLang="en-US" noProof="0"/>
          </a:p>
        </p:txBody>
      </p:sp>
      <p:sp>
        <p:nvSpPr>
          <p:cNvPr id="5" name="슬라이드 노트 개체 틀 4"/>
          <p:cNvSpPr>
            <a:spLocks noGrp="1"/>
          </p:cNvSpPr>
          <p:nvPr>
            <p:ph type="body" sz="quarter" idx="3"/>
          </p:nvPr>
        </p:nvSpPr>
        <p:spPr>
          <a:xfrm>
            <a:off x="709931" y="4861443"/>
            <a:ext cx="5679440" cy="4605575"/>
          </a:xfrm>
          <a:prstGeom prst="rect">
            <a:avLst/>
          </a:prstGeom>
        </p:spPr>
        <p:txBody>
          <a:bodyPr vert="horz" lIns="99045" tIns="49522" rIns="99045" bIns="49522"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1" y="9721107"/>
            <a:ext cx="3076363" cy="511730"/>
          </a:xfrm>
          <a:prstGeom prst="rect">
            <a:avLst/>
          </a:prstGeom>
        </p:spPr>
        <p:txBody>
          <a:bodyPr vert="horz" lIns="99045" tIns="49522" rIns="99045" bIns="49522"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4021295" y="9721107"/>
            <a:ext cx="3076363" cy="511730"/>
          </a:xfrm>
          <a:prstGeom prst="rect">
            <a:avLst/>
          </a:prstGeom>
        </p:spPr>
        <p:txBody>
          <a:bodyPr vert="horz" lIns="99045" tIns="49522" rIns="99045" bIns="49522"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693400" cy="6661150"/>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720725" y="0"/>
            <a:ext cx="2159000" cy="107950"/>
          </a:xfrm>
          <a:prstGeom prst="rect">
            <a:avLst/>
          </a:prstGeom>
          <a:solidFill>
            <a:srgbClr val="C00000"/>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600010" y="128588"/>
            <a:ext cx="4278638" cy="246221"/>
          </a:xfrm>
          <a:prstGeom prst="rect">
            <a:avLst/>
          </a:prstGeom>
          <a:noFill/>
          <a:ln w="9525" algn="ctr">
            <a:noFill/>
            <a:miter lim="800000"/>
            <a:headEnd/>
            <a:tailEnd/>
          </a:ln>
          <a:effectLst/>
        </p:spPr>
        <p:txBody>
          <a:bodyPr wrap="square">
            <a:spAutoFit/>
          </a:bodyPr>
          <a:lstStyle/>
          <a:p>
            <a:pPr algn="l" defTabSz="995363" fontAlgn="auto" latinLnBrk="0">
              <a:spcBef>
                <a:spcPts val="0"/>
              </a:spcBef>
              <a:spcAft>
                <a:spcPts val="0"/>
              </a:spcAft>
              <a:defRPr/>
            </a:pPr>
            <a:r>
              <a:rPr kumimoji="0" lang="en-US" altLang="ko-KR"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10063225" y="493713"/>
            <a:ext cx="630176" cy="403225"/>
          </a:xfrm>
          <a:prstGeom prst="rect">
            <a:avLst/>
          </a:prstGeom>
        </p:spPr>
        <p:txBody>
          <a:bodyPr lIns="104306" tIns="52153" rIns="104306" bIns="52153" anchor="ctr"/>
          <a:lstStyle/>
          <a:p>
            <a:pPr defTabSz="1043056" fontAlgn="auto">
              <a:spcBef>
                <a:spcPts val="0"/>
              </a:spcBef>
              <a:spcAft>
                <a:spcPts val="0"/>
              </a:spcAft>
              <a:defRPr/>
            </a:pPr>
            <a:r>
              <a:rPr kumimoji="0" lang="en-US" altLang="ko-KR" sz="1000"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400">
                <a:solidFill>
                  <a:schemeClr val="tx1">
                    <a:tint val="75000"/>
                  </a:schemeClr>
                </a:solidFill>
                <a:latin typeface="Arial" panose="020B0604020202020204" pitchFamily="34" charset="0"/>
                <a:ea typeface="+mn-ea"/>
                <a:cs typeface="Arial" panose="020B0604020202020204" pitchFamily="34" charset="0"/>
              </a:rPr>
              <a:pPr defTabSz="1043056" fontAlgn="auto">
                <a:spcBef>
                  <a:spcPts val="0"/>
                </a:spcBef>
                <a:spcAft>
                  <a:spcPts val="0"/>
                </a:spcAft>
                <a:defRPr/>
              </a:pPr>
              <a:t>‹#›</a:t>
            </a:fld>
            <a:endParaRPr kumimoji="0" lang="ko-KR" altLang="en-US" sz="140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36097" y="1078669"/>
            <a:ext cx="10401762" cy="6277905"/>
          </a:xfrm>
        </p:spPr>
        <p:txBody>
          <a:bodyPr/>
          <a:lstStyle>
            <a:lvl1pPr marL="265113" indent="-265113">
              <a:buClrTx/>
              <a:buFont typeface="Wingdings" pitchFamily="2" charset="2"/>
              <a:buChar char="§"/>
              <a:defRPr sz="1800" b="1" baseline="0">
                <a:latin typeface="Arial" pitchFamily="34" charset="0"/>
                <a:ea typeface="맑은 고딕" pitchFamily="50" charset="-127"/>
                <a:cs typeface="Arial"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526984" y="421435"/>
            <a:ext cx="9529893" cy="365130"/>
          </a:xfrm>
          <a:ln w="50800">
            <a:noFill/>
            <a:prstDash val="sysDot"/>
          </a:ln>
        </p:spPr>
        <p:txBody>
          <a:bodyPr anchor="ctr"/>
          <a:lstStyle>
            <a:lvl1pPr marL="208250" indent="-208250">
              <a:buClrTx/>
              <a:buFontTx/>
              <a:buNone/>
              <a:defRPr sz="2400" b="1" baseline="0">
                <a:solidFill>
                  <a:srgbClr val="C00000"/>
                </a:solidFill>
                <a:latin typeface="Arial" panose="020B0604020202020204" pitchFamily="34" charset="0"/>
                <a:ea typeface="HY견고딕" pitchFamily="18" charset="-127"/>
                <a:cs typeface="Arial" pitchFamily="34" charset="0"/>
              </a:defRPr>
            </a:lvl1pPr>
            <a:lvl2pPr marL="615693" indent="-208250">
              <a:defRPr sz="1800" b="0">
                <a:latin typeface="맑은 고딕" pitchFamily="50" charset="-127"/>
                <a:ea typeface="맑은 고딕" pitchFamily="50" charset="-127"/>
              </a:defRPr>
            </a:lvl2pPr>
            <a:lvl3pPr marL="1024947" indent="-210060">
              <a:defRPr sz="1600" b="0">
                <a:latin typeface="맑은 고딕" pitchFamily="50" charset="-127"/>
                <a:ea typeface="맑은 고딕" pitchFamily="50" charset="-127"/>
              </a:defRPr>
            </a:lvl3pPr>
            <a:lvl4pPr marL="1432392" indent="-210060">
              <a:buFont typeface="Wingdings" pitchFamily="2" charset="2"/>
              <a:buChar char="Ø"/>
              <a:defRPr sz="1400" b="0">
                <a:latin typeface="맑은 고딕" pitchFamily="50" charset="-127"/>
                <a:ea typeface="맑은 고딕" pitchFamily="50" charset="-127"/>
              </a:defRPr>
            </a:lvl4pPr>
            <a:lvl5pPr marL="1839835" indent="-199195">
              <a:defRPr sz="140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902984" y="36215"/>
            <a:ext cx="2379207"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1026221" y="1908422"/>
            <a:ext cx="8640960"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200"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302656" y="4716735"/>
            <a:ext cx="10079285" cy="461666"/>
          </a:xfrm>
        </p:spPr>
        <p:txBody>
          <a:bodyPr/>
          <a:lstStyle>
            <a:lvl1pPr marL="0" indent="0" algn="ctr">
              <a:buClrTx/>
              <a:buFont typeface="Wingdings" pitchFamily="2" charset="2"/>
              <a:buNone/>
              <a:defRPr kumimoji="1" lang="ko-KR" altLang="en-US" sz="2400"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302655" y="5220791"/>
            <a:ext cx="10079285" cy="360040"/>
          </a:xfrm>
        </p:spPr>
        <p:txBody>
          <a:bodyPr/>
          <a:lstStyle>
            <a:lvl1pPr marL="0" indent="0" algn="ctr">
              <a:buClrTx/>
              <a:buFont typeface="Wingdings" pitchFamily="2" charset="2"/>
              <a:buNone/>
              <a:defRPr kumimoji="1" lang="ko-KR" altLang="en-US" sz="1800"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1026220" y="2772519"/>
            <a:ext cx="8640960" cy="1015663"/>
          </a:xfrm>
          <a:prstGeom prst="rect">
            <a:avLst/>
          </a:prstGeom>
          <a:noFill/>
        </p:spPr>
        <p:txBody>
          <a:bodyPr wrap="square" rtlCol="0">
            <a:spAutoFit/>
          </a:bodyPr>
          <a:lstStyle/>
          <a:p>
            <a:pPr algn="ctr"/>
            <a:r>
              <a:rPr kumimoji="1" lang="en-US" altLang="ko-KR"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34988" y="303213"/>
            <a:ext cx="9623425"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34988" y="1763713"/>
            <a:ext cx="9623425"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34988" y="7008813"/>
            <a:ext cx="2495550" cy="401637"/>
          </a:xfrm>
          <a:prstGeom prst="rect">
            <a:avLst/>
          </a:prstGeom>
        </p:spPr>
        <p:txBody>
          <a:bodyPr vert="horz" lIns="104306" tIns="52153" rIns="104306" bIns="52153" rtlCol="0" anchor="ctr"/>
          <a:lstStyle>
            <a:lvl1pPr algn="l" defTabSz="1043056" fontAlgn="auto">
              <a:spcBef>
                <a:spcPts val="0"/>
              </a:spcBef>
              <a:spcAft>
                <a:spcPts val="0"/>
              </a:spcAft>
              <a:defRPr kumimoji="0" sz="1400">
                <a:solidFill>
                  <a:schemeClr val="tx1">
                    <a:tint val="75000"/>
                  </a:schemeClr>
                </a:solidFill>
                <a:latin typeface="+mn-lt"/>
                <a:ea typeface="+mn-ea"/>
              </a:defRPr>
            </a:lvl1pPr>
          </a:lstStyle>
          <a:p>
            <a:pPr>
              <a:defRPr/>
            </a:pPr>
            <a:fld id="{7872B9CA-AB7C-47D1-8D03-AAD05741BA44}" type="datetimeFigureOut">
              <a:rPr lang="ko-KR" altLang="en-US"/>
              <a:pPr>
                <a:defRPr/>
              </a:pPr>
              <a:t>2022-02-24</a:t>
            </a:fld>
            <a:endParaRPr lang="ko-KR" altLang="en-US"/>
          </a:p>
        </p:txBody>
      </p:sp>
      <p:sp>
        <p:nvSpPr>
          <p:cNvPr id="5" name="바닥글 개체 틀 4"/>
          <p:cNvSpPr>
            <a:spLocks noGrp="1"/>
          </p:cNvSpPr>
          <p:nvPr>
            <p:ph type="ftr" sz="quarter" idx="3"/>
          </p:nvPr>
        </p:nvSpPr>
        <p:spPr>
          <a:xfrm>
            <a:off x="3652838" y="7008813"/>
            <a:ext cx="3387725" cy="401637"/>
          </a:xfrm>
          <a:prstGeom prst="rect">
            <a:avLst/>
          </a:prstGeom>
        </p:spPr>
        <p:txBody>
          <a:bodyPr vert="horz" lIns="104306" tIns="52153" rIns="104306" bIns="52153" rtlCol="0" anchor="ctr"/>
          <a:lstStyle>
            <a:lvl1pPr algn="ctr" defTabSz="1043056" fontAlgn="auto">
              <a:spcBef>
                <a:spcPts val="0"/>
              </a:spcBef>
              <a:spcAft>
                <a:spcPts val="0"/>
              </a:spcAft>
              <a:defRPr kumimoji="0" sz="14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662863" y="7008813"/>
            <a:ext cx="2495550" cy="401637"/>
          </a:xfrm>
          <a:prstGeom prst="rect">
            <a:avLst/>
          </a:prstGeom>
        </p:spPr>
        <p:txBody>
          <a:bodyPr vert="horz" lIns="104306" tIns="52153" rIns="104306" bIns="52153" rtlCol="0" anchor="ctr"/>
          <a:lstStyle>
            <a:lvl1pPr algn="r" defTabSz="1043056" fontAlgn="auto">
              <a:spcBef>
                <a:spcPts val="0"/>
              </a:spcBef>
              <a:spcAft>
                <a:spcPts val="0"/>
              </a:spcAft>
              <a:defRPr kumimoji="0" sz="140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Lst>
  <p:txStyles>
    <p:titleStyle>
      <a:lvl1pPr algn="ctr" defTabSz="1042988" rtl="0" eaLnBrk="0" fontAlgn="base" latinLnBrk="1" hangingPunct="0">
        <a:spcBef>
          <a:spcPct val="0"/>
        </a:spcBef>
        <a:spcAft>
          <a:spcPct val="0"/>
        </a:spcAft>
        <a:defRPr sz="5000" kern="1200">
          <a:solidFill>
            <a:schemeClr val="tx1"/>
          </a:solidFill>
          <a:latin typeface="+mj-lt"/>
          <a:ea typeface="+mj-ea"/>
          <a:cs typeface="+mj-cs"/>
        </a:defRPr>
      </a:lvl1pPr>
      <a:lvl2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2pPr>
      <a:lvl3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3pPr>
      <a:lvl4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4pPr>
      <a:lvl5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5pPr>
      <a:lvl6pPr marL="4572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6pPr>
      <a:lvl7pPr marL="9144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7pPr>
      <a:lvl8pPr marL="13716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8pPr>
      <a:lvl9pPr marL="18288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9pPr>
    </p:titleStyle>
    <p:bodyStyle>
      <a:lvl1pPr marL="390525" indent="-390525" algn="l" defTabSz="1042988" rtl="0" eaLnBrk="0" fontAlgn="base" latinLnBrk="1"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latinLnBrk="1"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ko-KR"/>
      </a:defPPr>
      <a:lvl1pPr marL="0" algn="l" defTabSz="1043056" rtl="0" eaLnBrk="1" latinLnBrk="1" hangingPunct="1">
        <a:defRPr sz="2100" kern="1200">
          <a:solidFill>
            <a:schemeClr val="tx1"/>
          </a:solidFill>
          <a:latin typeface="+mn-lt"/>
          <a:ea typeface="+mn-ea"/>
          <a:cs typeface="+mn-cs"/>
        </a:defRPr>
      </a:lvl1pPr>
      <a:lvl2pPr marL="521528" algn="l" defTabSz="1043056" rtl="0" eaLnBrk="1" latinLnBrk="1" hangingPunct="1">
        <a:defRPr sz="2100" kern="1200">
          <a:solidFill>
            <a:schemeClr val="tx1"/>
          </a:solidFill>
          <a:latin typeface="+mn-lt"/>
          <a:ea typeface="+mn-ea"/>
          <a:cs typeface="+mn-cs"/>
        </a:defRPr>
      </a:lvl2pPr>
      <a:lvl3pPr marL="1043056" algn="l" defTabSz="1043056" rtl="0" eaLnBrk="1" latinLnBrk="1" hangingPunct="1">
        <a:defRPr sz="2100" kern="1200">
          <a:solidFill>
            <a:schemeClr val="tx1"/>
          </a:solidFill>
          <a:latin typeface="+mn-lt"/>
          <a:ea typeface="+mn-ea"/>
          <a:cs typeface="+mn-cs"/>
        </a:defRPr>
      </a:lvl3pPr>
      <a:lvl4pPr marL="1564584" algn="l" defTabSz="1043056" rtl="0" eaLnBrk="1" latinLnBrk="1" hangingPunct="1">
        <a:defRPr sz="2100" kern="1200">
          <a:solidFill>
            <a:schemeClr val="tx1"/>
          </a:solidFill>
          <a:latin typeface="+mn-lt"/>
          <a:ea typeface="+mn-ea"/>
          <a:cs typeface="+mn-cs"/>
        </a:defRPr>
      </a:lvl4pPr>
      <a:lvl5pPr marL="2086112" algn="l" defTabSz="1043056" rtl="0" eaLnBrk="1" latinLnBrk="1" hangingPunct="1">
        <a:defRPr sz="2100" kern="1200">
          <a:solidFill>
            <a:schemeClr val="tx1"/>
          </a:solidFill>
          <a:latin typeface="+mn-lt"/>
          <a:ea typeface="+mn-ea"/>
          <a:cs typeface="+mn-cs"/>
        </a:defRPr>
      </a:lvl5pPr>
      <a:lvl6pPr marL="2607640" algn="l" defTabSz="1043056" rtl="0" eaLnBrk="1" latinLnBrk="1" hangingPunct="1">
        <a:defRPr sz="2100" kern="1200">
          <a:solidFill>
            <a:schemeClr val="tx1"/>
          </a:solidFill>
          <a:latin typeface="+mn-lt"/>
          <a:ea typeface="+mn-ea"/>
          <a:cs typeface="+mn-cs"/>
        </a:defRPr>
      </a:lvl6pPr>
      <a:lvl7pPr marL="3129168" algn="l" defTabSz="1043056" rtl="0" eaLnBrk="1" latinLnBrk="1" hangingPunct="1">
        <a:defRPr sz="2100" kern="1200">
          <a:solidFill>
            <a:schemeClr val="tx1"/>
          </a:solidFill>
          <a:latin typeface="+mn-lt"/>
          <a:ea typeface="+mn-ea"/>
          <a:cs typeface="+mn-cs"/>
        </a:defRPr>
      </a:lvl7pPr>
      <a:lvl8pPr marL="3650696" algn="l" defTabSz="1043056" rtl="0" eaLnBrk="1" latinLnBrk="1" hangingPunct="1">
        <a:defRPr sz="2100" kern="1200">
          <a:solidFill>
            <a:schemeClr val="tx1"/>
          </a:solidFill>
          <a:latin typeface="+mn-lt"/>
          <a:ea typeface="+mn-ea"/>
          <a:cs typeface="+mn-cs"/>
        </a:defRPr>
      </a:lvl8pPr>
      <a:lvl9pPr marL="4172224" algn="l" defTabSz="1043056" rtl="0" eaLnBrk="1" latinLnBrk="1"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xml"/><Relationship Id="rId5" Type="http://schemas.openxmlformats.org/officeDocument/2006/relationships/image" Target="../media/image17.emf"/><Relationship Id="rId4" Type="http://schemas.openxmlformats.org/officeDocument/2006/relationships/image" Target="../media/image16.emf"/></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1.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1.xml"/><Relationship Id="rId4" Type="http://schemas.openxmlformats.org/officeDocument/2006/relationships/image" Target="../media/image33.emf"/></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6.jpeg"/><Relationship Id="rId4" Type="http://schemas.openxmlformats.org/officeDocument/2006/relationships/image" Target="../media/image55.jpe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upload.wikimedia.org/wikipedia/commons/0/00/101.portrait.altonthompson.jpg" TargetMode="External"/><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xml"/><Relationship Id="rId5" Type="http://schemas.openxmlformats.org/officeDocument/2006/relationships/image" Target="../media/image79.jpeg"/><Relationship Id="rId4" Type="http://schemas.openxmlformats.org/officeDocument/2006/relationships/image" Target="../media/image7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p:txBody>
          <a:bodyPr/>
          <a:lstStyle/>
          <a:p>
            <a:r>
              <a:rPr lang="en-US" altLang="ko-KR" dirty="0" smtClean="0">
                <a:solidFill>
                  <a:schemeClr val="tx1"/>
                </a:solidFill>
              </a:rPr>
              <a:t>History </a:t>
            </a:r>
            <a:r>
              <a:rPr lang="en-US" altLang="ko-KR" dirty="0" smtClean="0">
                <a:solidFill>
                  <a:schemeClr val="tx1"/>
                </a:solidFill>
              </a:rPr>
              <a:t>of </a:t>
            </a:r>
            <a:r>
              <a:rPr lang="en-US" altLang="ko-KR" dirty="0">
                <a:solidFill>
                  <a:schemeClr val="tx1"/>
                </a:solidFill>
              </a:rPr>
              <a:t>Construction </a:t>
            </a:r>
            <a:r>
              <a:rPr lang="en-US" altLang="ko-KR" dirty="0" smtClean="0">
                <a:solidFill>
                  <a:schemeClr val="tx1"/>
                </a:solidFill>
              </a:rPr>
              <a:t>Code </a:t>
            </a:r>
            <a:r>
              <a:rPr lang="en-US" altLang="ko-KR" dirty="0" smtClean="0">
                <a:solidFill>
                  <a:schemeClr val="tx1"/>
                </a:solidFill>
              </a:rPr>
              <a:t>in Korea</a:t>
            </a:r>
            <a:endParaRPr lang="ko-KR" altLang="en-US" dirty="0">
              <a:solidFill>
                <a:schemeClr val="tx1"/>
              </a:solidFill>
            </a:endParaRPr>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dirty="0" smtClean="0"/>
              <a:t>Kwon, O-</a:t>
            </a:r>
            <a:r>
              <a:rPr lang="en-US" altLang="ko-KR" dirty="0" err="1" smtClean="0"/>
              <a:t>Cheol</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dirty="0" err="1" smtClean="0"/>
              <a:t>Daelim</a:t>
            </a:r>
            <a:r>
              <a:rPr lang="en-US" altLang="ko-KR" dirty="0" smtClean="0"/>
              <a:t> University College / Architecture Engineering Department</a:t>
            </a:r>
            <a:endParaRPr lang="ko-KR" altLang="en-US" dirty="0"/>
          </a:p>
        </p:txBody>
      </p:sp>
    </p:spTree>
    <p:extLst>
      <p:ext uri="{BB962C8B-B14F-4D97-AF65-F5344CB8AC3E}">
        <p14:creationId xmlns:p14="http://schemas.microsoft.com/office/powerpoint/2010/main" val="21208339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291638" y="1020570"/>
            <a:ext cx="10401762" cy="6277905"/>
          </a:xfrm>
        </p:spPr>
        <p:txBody>
          <a:bodyPr/>
          <a:lstStyle/>
          <a:p>
            <a:pPr latinLnBrk="0"/>
            <a:r>
              <a:rPr lang="en-US" altLang="ko-KR" dirty="0" smtClean="0"/>
              <a:t>Recovery </a:t>
            </a:r>
            <a:r>
              <a:rPr lang="en-US" altLang="ko-KR" dirty="0"/>
              <a:t>period after </a:t>
            </a:r>
            <a:r>
              <a:rPr lang="en-US" altLang="ko-KR" dirty="0" smtClean="0"/>
              <a:t>war</a:t>
            </a:r>
          </a:p>
          <a:p>
            <a:pPr latinLnBrk="0"/>
            <a:endParaRPr lang="en-US" altLang="ko-KR" sz="800" dirty="0" smtClean="0"/>
          </a:p>
          <a:p>
            <a:pPr lvl="1" latinLnBrk="0"/>
            <a:r>
              <a:rPr lang="en-US" altLang="ko-KR" sz="1400" dirty="0"/>
              <a:t>View of a shack in downtown Seoul</a:t>
            </a:r>
            <a:r>
              <a:rPr lang="ko-KR" altLang="en-US" sz="1400" dirty="0" smtClean="0"/>
              <a:t>   </a:t>
            </a:r>
            <a:r>
              <a:rPr lang="ko-KR" altLang="en-US" dirty="0" smtClean="0"/>
              <a:t>                        </a:t>
            </a:r>
            <a:r>
              <a:rPr lang="en-US" altLang="ko-KR" dirty="0" smtClean="0"/>
              <a:t>• </a:t>
            </a:r>
            <a:r>
              <a:rPr lang="ko-KR" altLang="en-US" dirty="0" smtClean="0"/>
              <a:t>   </a:t>
            </a:r>
            <a:r>
              <a:rPr lang="en-US" altLang="ko-KR" dirty="0" smtClean="0"/>
              <a:t>Korea's </a:t>
            </a:r>
            <a:r>
              <a:rPr lang="en-US" altLang="ko-KR" dirty="0"/>
              <a:t>first apartment for sale </a:t>
            </a:r>
            <a:r>
              <a:rPr lang="en-US" altLang="ko-KR" dirty="0" smtClean="0"/>
              <a:t>(In 1958</a:t>
            </a:r>
            <a:r>
              <a:rPr lang="en-US" altLang="ko-KR" dirty="0"/>
              <a:t>)</a:t>
            </a:r>
            <a:endParaRPr lang="en-US" altLang="ko-KR" sz="1400" dirty="0" smtClean="0"/>
          </a:p>
          <a:p>
            <a:pPr lvl="1" latinLnBrk="0"/>
            <a:endParaRPr lang="en-US" altLang="ko-KR" sz="1400"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sz="1000" dirty="0" smtClean="0"/>
          </a:p>
          <a:p>
            <a:pPr lvl="1" latinLnBrk="0"/>
            <a:r>
              <a:rPr lang="en-US" altLang="ko-KR" sz="1400" dirty="0" err="1"/>
              <a:t>Goesan</a:t>
            </a:r>
            <a:r>
              <a:rPr lang="en-US" altLang="ko-KR" sz="1400" dirty="0"/>
              <a:t> Dam </a:t>
            </a:r>
            <a:r>
              <a:rPr lang="en-US" altLang="ko-KR" sz="1400" dirty="0" smtClean="0"/>
              <a:t>(In 1952</a:t>
            </a:r>
            <a:r>
              <a:rPr lang="en-US" altLang="ko-KR" sz="1400" dirty="0"/>
              <a:t>) </a:t>
            </a:r>
            <a:r>
              <a:rPr lang="en-US" altLang="ko-KR" sz="1400" dirty="0" smtClean="0"/>
              <a:t>                                                   •    </a:t>
            </a:r>
            <a:r>
              <a:rPr lang="en-US" altLang="ko-KR" sz="1400" dirty="0" err="1" smtClean="0"/>
              <a:t>Danginri</a:t>
            </a:r>
            <a:r>
              <a:rPr lang="en-US" altLang="ko-KR" sz="1400" dirty="0" smtClean="0"/>
              <a:t> </a:t>
            </a:r>
            <a:r>
              <a:rPr lang="en-US" altLang="ko-KR" sz="1400" dirty="0"/>
              <a:t>Thermal Power Plant Units 1, 2, 3 </a:t>
            </a:r>
            <a:r>
              <a:rPr lang="en-US" altLang="ko-KR" sz="1400" dirty="0" smtClean="0"/>
              <a:t>(In 1956</a:t>
            </a:r>
            <a:r>
              <a:rPr lang="en-US" altLang="ko-KR" sz="1400" dirty="0"/>
              <a:t>)</a:t>
            </a:r>
            <a:endParaRPr lang="en-US" altLang="ko-KR" sz="1400" dirty="0" smtClean="0"/>
          </a:p>
        </p:txBody>
      </p:sp>
      <p:pic>
        <p:nvPicPr>
          <p:cNvPr id="4" name="그림 3"/>
          <p:cNvPicPr preferRelativeResize="0">
            <a:picLocks/>
          </p:cNvPicPr>
          <p:nvPr/>
        </p:nvPicPr>
        <p:blipFill rotWithShape="1">
          <a:blip r:embed="rId2"/>
          <a:srcRect b="8339"/>
          <a:stretch/>
        </p:blipFill>
        <p:spPr>
          <a:xfrm>
            <a:off x="5385814" y="1911446"/>
            <a:ext cx="4320000" cy="2376000"/>
          </a:xfrm>
          <a:prstGeom prst="rect">
            <a:avLst/>
          </a:prstGeom>
        </p:spPr>
      </p:pic>
      <p:pic>
        <p:nvPicPr>
          <p:cNvPr id="5" name="그림 4"/>
          <p:cNvPicPr preferRelativeResize="0">
            <a:picLocks/>
          </p:cNvPicPr>
          <p:nvPr/>
        </p:nvPicPr>
        <p:blipFill rotWithShape="1">
          <a:blip r:embed="rId3"/>
          <a:srcRect b="6590"/>
          <a:stretch/>
        </p:blipFill>
        <p:spPr>
          <a:xfrm>
            <a:off x="812265" y="1908423"/>
            <a:ext cx="3960000" cy="2376000"/>
          </a:xfrm>
          <a:prstGeom prst="rect">
            <a:avLst/>
          </a:prstGeom>
        </p:spPr>
      </p:pic>
      <p:pic>
        <p:nvPicPr>
          <p:cNvPr id="6" name="그림 5"/>
          <p:cNvPicPr preferRelativeResize="0">
            <a:picLocks/>
          </p:cNvPicPr>
          <p:nvPr/>
        </p:nvPicPr>
        <p:blipFill rotWithShape="1">
          <a:blip r:embed="rId4"/>
          <a:srcRect b="13207"/>
          <a:stretch/>
        </p:blipFill>
        <p:spPr>
          <a:xfrm>
            <a:off x="812265" y="4923522"/>
            <a:ext cx="3960000" cy="2374953"/>
          </a:xfrm>
          <a:prstGeom prst="rect">
            <a:avLst/>
          </a:prstGeom>
        </p:spPr>
      </p:pic>
      <p:pic>
        <p:nvPicPr>
          <p:cNvPr id="7" name="그림 6"/>
          <p:cNvPicPr preferRelativeResize="0">
            <a:picLocks/>
          </p:cNvPicPr>
          <p:nvPr/>
        </p:nvPicPr>
        <p:blipFill rotWithShape="1">
          <a:blip r:embed="rId5"/>
          <a:srcRect t="11539" b="10070"/>
          <a:stretch/>
        </p:blipFill>
        <p:spPr>
          <a:xfrm>
            <a:off x="5385814" y="4930121"/>
            <a:ext cx="4320000" cy="2376000"/>
          </a:xfrm>
          <a:prstGeom prst="rect">
            <a:avLst/>
          </a:prstGeom>
        </p:spPr>
      </p:pic>
      <p:sp>
        <p:nvSpPr>
          <p:cNvPr id="8"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6984" y="421435"/>
            <a:ext cx="9529893" cy="365130"/>
          </a:xfrm>
        </p:spPr>
        <p:txBody>
          <a:bodyPr/>
          <a:lstStyle/>
          <a:p>
            <a:r>
              <a:rPr lang="en-US" altLang="ko-KR" dirty="0"/>
              <a:t>1950s </a:t>
            </a:r>
            <a:r>
              <a:rPr lang="en-US" altLang="ko-KR" dirty="0" smtClean="0"/>
              <a:t>(1950~1960)</a:t>
            </a:r>
            <a:endParaRPr lang="ko-KR" altLang="en-US" dirty="0"/>
          </a:p>
        </p:txBody>
      </p:sp>
    </p:spTree>
    <p:extLst>
      <p:ext uri="{BB962C8B-B14F-4D97-AF65-F5344CB8AC3E}">
        <p14:creationId xmlns:p14="http://schemas.microsoft.com/office/powerpoint/2010/main" val="2047379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323171" cy="6277905"/>
          </a:xfrm>
        </p:spPr>
        <p:txBody>
          <a:bodyPr/>
          <a:lstStyle/>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vl="1" fontAlgn="ctr" latinLnBrk="0">
              <a:spcBef>
                <a:spcPts val="600"/>
              </a:spcBef>
            </a:pPr>
            <a:endParaRPr lang="en-US" altLang="ko-KR" sz="1050" dirty="0" smtClean="0"/>
          </a:p>
          <a:p>
            <a:pPr lvl="1" fontAlgn="ctr" latinLnBrk="0">
              <a:spcBef>
                <a:spcPts val="600"/>
              </a:spcBef>
            </a:pPr>
            <a:r>
              <a:rPr lang="en-US" altLang="ko-KR" b="1" dirty="0" smtClean="0"/>
              <a:t>Period </a:t>
            </a:r>
            <a:r>
              <a:rPr lang="en-US" altLang="ko-KR" b="1" dirty="0"/>
              <a:t>of foundation for post-war reconstruction and building projects according to industrialization and </a:t>
            </a:r>
            <a:r>
              <a:rPr lang="en-US" altLang="ko-KR" b="1" dirty="0" smtClean="0"/>
              <a:t>modernization</a:t>
            </a:r>
          </a:p>
          <a:p>
            <a:pPr lvl="1" fontAlgn="ctr" latinLnBrk="0">
              <a:spcBef>
                <a:spcPts val="600"/>
              </a:spcBef>
            </a:pPr>
            <a:r>
              <a:rPr lang="en-US" altLang="ko-KR" b="1" dirty="0" smtClean="0"/>
              <a:t>When </a:t>
            </a:r>
            <a:r>
              <a:rPr lang="en-US" altLang="ko-KR" b="1" dirty="0"/>
              <a:t>resource and industrial complex development </a:t>
            </a:r>
            <a:r>
              <a:rPr lang="en-US" altLang="ko-KR" b="1" dirty="0" smtClean="0"/>
              <a:t>began</a:t>
            </a:r>
          </a:p>
          <a:p>
            <a:pPr lvl="1" fontAlgn="ctr" latinLnBrk="0">
              <a:spcBef>
                <a:spcPts val="600"/>
              </a:spcBef>
            </a:pPr>
            <a:endParaRPr lang="en-US" altLang="ko-KR" b="1" dirty="0" smtClean="0"/>
          </a:p>
          <a:p>
            <a:pPr lvl="1" fontAlgn="ctr" latinLnBrk="0">
              <a:spcBef>
                <a:spcPts val="600"/>
              </a:spcBef>
            </a:pPr>
            <a:r>
              <a:rPr lang="en-US" altLang="ko-KR" b="1" dirty="0"/>
              <a:t>1st Economic Development </a:t>
            </a:r>
            <a:r>
              <a:rPr lang="en-US" altLang="ko-KR" b="1" dirty="0" smtClean="0"/>
              <a:t>Plan(1962~1966</a:t>
            </a:r>
            <a:r>
              <a:rPr lang="en-US" altLang="ko-KR" b="1" dirty="0"/>
              <a:t>): </a:t>
            </a:r>
            <a:r>
              <a:rPr lang="en-US" altLang="ko-KR" dirty="0"/>
              <a:t>Expansion of key industries and social overhead </a:t>
            </a:r>
            <a:r>
              <a:rPr lang="en-US" altLang="ko-KR" dirty="0" smtClean="0"/>
              <a:t>capital</a:t>
            </a:r>
          </a:p>
          <a:p>
            <a:pPr lvl="1" fontAlgn="ctr" latinLnBrk="0">
              <a:spcBef>
                <a:spcPts val="600"/>
              </a:spcBef>
            </a:pPr>
            <a:r>
              <a:rPr lang="en-US" altLang="ko-KR" b="1" dirty="0" smtClean="0"/>
              <a:t>2nd </a:t>
            </a:r>
            <a:r>
              <a:rPr lang="en-US" altLang="ko-KR" b="1" dirty="0"/>
              <a:t>Economic Development </a:t>
            </a:r>
            <a:r>
              <a:rPr lang="en-US" altLang="ko-KR" b="1" dirty="0" smtClean="0"/>
              <a:t>Plan(1967~1971</a:t>
            </a:r>
            <a:r>
              <a:rPr lang="en-US" altLang="ko-KR" dirty="0"/>
              <a:t>): </a:t>
            </a:r>
            <a:r>
              <a:rPr lang="en-US" altLang="ko-KR" dirty="0" smtClean="0"/>
              <a:t>A </a:t>
            </a:r>
            <a:r>
              <a:rPr lang="en-US" altLang="ko-KR" dirty="0"/>
              <a:t>leap forward for the construction </a:t>
            </a:r>
            <a:r>
              <a:rPr lang="en-US" altLang="ko-KR" dirty="0" smtClean="0"/>
              <a:t>industry for 10years</a:t>
            </a:r>
            <a:endParaRPr lang="en-US" altLang="ko-KR" dirty="0"/>
          </a:p>
          <a:p>
            <a:pPr lvl="2" fontAlgn="ctr" latinLnBrk="0">
              <a:spcBef>
                <a:spcPts val="0"/>
              </a:spcBef>
            </a:pPr>
            <a:r>
              <a:rPr lang="en-US" altLang="ko-KR" dirty="0"/>
              <a:t>Rapid growth and structural change of the Korean economy: increased exports, unprecedented boom in the construction </a:t>
            </a:r>
            <a:r>
              <a:rPr lang="en-US" altLang="ko-KR" dirty="0" smtClean="0"/>
              <a:t>industry</a:t>
            </a:r>
          </a:p>
          <a:p>
            <a:pPr lvl="2" fontAlgn="ctr" latinLnBrk="0">
              <a:spcBef>
                <a:spcPts val="0"/>
              </a:spcBef>
            </a:pPr>
            <a:endParaRPr lang="en-US" altLang="ko-KR" dirty="0"/>
          </a:p>
          <a:p>
            <a:pPr lvl="1" fontAlgn="ctr" latinLnBrk="0">
              <a:spcBef>
                <a:spcPts val="600"/>
              </a:spcBef>
            </a:pPr>
            <a:r>
              <a:rPr lang="it-IT" altLang="ko-KR" b="1" dirty="0"/>
              <a:t>GNI per capita in </a:t>
            </a:r>
            <a:r>
              <a:rPr lang="it-IT" altLang="ko-KR" b="1" dirty="0" smtClean="0"/>
              <a:t>1963: US$103</a:t>
            </a:r>
          </a:p>
          <a:p>
            <a:pPr lvl="1" fontAlgn="ctr" latinLnBrk="0">
              <a:spcBef>
                <a:spcPts val="600"/>
              </a:spcBef>
            </a:pPr>
            <a:r>
              <a:rPr lang="en-US" altLang="ko-KR" b="1" dirty="0" smtClean="0"/>
              <a:t>Housing </a:t>
            </a:r>
            <a:r>
              <a:rPr lang="en-US" altLang="ko-KR" b="1" dirty="0"/>
              <a:t>sector</a:t>
            </a:r>
          </a:p>
          <a:p>
            <a:pPr lvl="2" fontAlgn="ctr" latinLnBrk="0">
              <a:spcBef>
                <a:spcPts val="0"/>
              </a:spcBef>
            </a:pPr>
            <a:r>
              <a:rPr lang="en-US" altLang="ko-KR" dirty="0"/>
              <a:t>Intensifying the problem of lack of quantity and poor quality</a:t>
            </a:r>
          </a:p>
          <a:p>
            <a:pPr lvl="2" fontAlgn="ctr" latinLnBrk="0">
              <a:spcBef>
                <a:spcPts val="0"/>
              </a:spcBef>
            </a:pPr>
            <a:r>
              <a:rPr lang="en-US" altLang="ko-KR" dirty="0" smtClean="0"/>
              <a:t>Construction </a:t>
            </a:r>
            <a:r>
              <a:rPr lang="en-US" altLang="ko-KR" dirty="0"/>
              <a:t>of 866,200 units in 10 </a:t>
            </a:r>
            <a:r>
              <a:rPr lang="en-US" altLang="ko-KR" dirty="0" smtClean="0"/>
              <a:t>years</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a:t>1960s (</a:t>
            </a:r>
            <a:r>
              <a:rPr lang="en-US" altLang="ko-KR" dirty="0" smtClean="0"/>
              <a:t>1961~1970</a:t>
            </a:r>
            <a:r>
              <a:rPr lang="en-US" altLang="ko-KR" dirty="0"/>
              <a:t>)</a:t>
            </a:r>
            <a:endParaRPr lang="ko-KR" altLang="en-US" dirty="0"/>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236" y="1063412"/>
            <a:ext cx="7956884" cy="2484100"/>
          </a:xfrm>
          <a:prstGeom prst="rect">
            <a:avLst/>
          </a:prstGeom>
        </p:spPr>
      </p:pic>
    </p:spTree>
    <p:extLst>
      <p:ext uri="{BB962C8B-B14F-4D97-AF65-F5344CB8AC3E}">
        <p14:creationId xmlns:p14="http://schemas.microsoft.com/office/powerpoint/2010/main" val="1565097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atinLnBrk="0"/>
            <a:r>
              <a:rPr lang="en-US" altLang="ko-KR" dirty="0"/>
              <a:t>Facilities and construction standards completed in the 1960s</a:t>
            </a:r>
            <a:endParaRPr lang="ko-KR" altLang="en-US" dirty="0"/>
          </a:p>
          <a:p>
            <a:pPr lvl="1" fontAlgn="ctr" latinLnBrk="0"/>
            <a:endParaRPr lang="en-US" altLang="ko-KR" sz="800" dirty="0" smtClean="0"/>
          </a:p>
          <a:p>
            <a:pPr marL="444500" lvl="1" indent="-269875" fontAlgn="ctr" latinLnBrk="0"/>
            <a:r>
              <a:rPr lang="en-US" altLang="ko-KR" dirty="0" smtClean="0"/>
              <a:t>1962: </a:t>
            </a:r>
            <a:r>
              <a:rPr lang="en-US" altLang="ko-KR" dirty="0"/>
              <a:t>National Construction Research Institute established</a:t>
            </a:r>
            <a:endParaRPr lang="en-US" altLang="ko-KR" dirty="0" smtClean="0"/>
          </a:p>
          <a:p>
            <a:pPr marL="444500" lvl="1" indent="-269875" fontAlgn="ctr" latinLnBrk="0"/>
            <a:r>
              <a:rPr lang="nn-NO" altLang="ko-KR" dirty="0"/>
              <a:t>1962. </a:t>
            </a:r>
            <a:r>
              <a:rPr lang="nn-NO" altLang="ko-KR" dirty="0" smtClean="0"/>
              <a:t>12: </a:t>
            </a:r>
            <a:r>
              <a:rPr lang="nn-NO" altLang="ko-KR" dirty="0"/>
              <a:t>Completed Jangchung Gymnasium</a:t>
            </a:r>
            <a:endParaRPr lang="en-US" altLang="ko-KR" dirty="0" smtClean="0"/>
          </a:p>
          <a:p>
            <a:pPr marL="444500" lvl="1" indent="-269875" fontAlgn="ctr" latinLnBrk="0"/>
            <a:r>
              <a:rPr lang="en-US" altLang="ko-KR" dirty="0" err="1"/>
              <a:t>Chuncheon</a:t>
            </a:r>
            <a:r>
              <a:rPr lang="en-US" altLang="ko-KR" dirty="0"/>
              <a:t> dam </a:t>
            </a:r>
            <a:r>
              <a:rPr lang="en-US" altLang="ko-KR" dirty="0" smtClean="0"/>
              <a:t>construction in </a:t>
            </a:r>
            <a:r>
              <a:rPr lang="en-US" altLang="ko-KR" dirty="0"/>
              <a:t>1965, </a:t>
            </a:r>
            <a:r>
              <a:rPr lang="en-US" altLang="ko-KR" dirty="0" err="1"/>
              <a:t>Seomjingang</a:t>
            </a:r>
            <a:r>
              <a:rPr lang="en-US" altLang="ko-KR" dirty="0"/>
              <a:t> multi-purpose dam construction in 1965, </a:t>
            </a:r>
            <a:r>
              <a:rPr lang="en-US" altLang="ko-KR" dirty="0" err="1"/>
              <a:t>Uiam</a:t>
            </a:r>
            <a:r>
              <a:rPr lang="en-US" altLang="ko-KR" dirty="0"/>
              <a:t> dam construction in 1967, </a:t>
            </a:r>
            <a:r>
              <a:rPr lang="en-US" altLang="ko-KR" dirty="0" err="1"/>
              <a:t>Namgang</a:t>
            </a:r>
            <a:r>
              <a:rPr lang="en-US" altLang="ko-KR" dirty="0"/>
              <a:t> multi-purpose dam construction in 1969</a:t>
            </a:r>
            <a:endParaRPr lang="en-US" altLang="ko-KR" dirty="0" smtClean="0"/>
          </a:p>
          <a:p>
            <a:pPr marL="444500" lvl="1" indent="-269875" fontAlgn="ctr" latinLnBrk="0"/>
            <a:r>
              <a:rPr lang="en-US" altLang="ko-KR" b="1" dirty="0" smtClean="0"/>
              <a:t>1969</a:t>
            </a:r>
            <a:r>
              <a:rPr lang="en-US" altLang="ko-KR" b="1" dirty="0" smtClean="0"/>
              <a:t>: </a:t>
            </a:r>
            <a:r>
              <a:rPr lang="en-US" altLang="ko-KR" b="1" dirty="0"/>
              <a:t>Completion of 29.5 km of </a:t>
            </a:r>
            <a:r>
              <a:rPr lang="en-US" altLang="ko-KR" b="1" dirty="0" err="1"/>
              <a:t>Gyeongin</a:t>
            </a:r>
            <a:r>
              <a:rPr lang="en-US" altLang="ko-KR" b="1" dirty="0"/>
              <a:t> Expressway (Secure the 7th expressway in the world</a:t>
            </a:r>
            <a:r>
              <a:rPr lang="en-US" altLang="ko-KR" b="1" dirty="0" smtClean="0"/>
              <a:t>)</a:t>
            </a:r>
          </a:p>
          <a:p>
            <a:pPr marL="444500" lvl="1" indent="-269875" fontAlgn="ctr" latinLnBrk="0"/>
            <a:r>
              <a:rPr lang="en-US" altLang="ko-KR" b="1" dirty="0"/>
              <a:t>1968. 2.1 ~ 1970. 7. 7: Completion of 428 km of </a:t>
            </a:r>
            <a:r>
              <a:rPr lang="en-US" altLang="ko-KR" b="1" dirty="0" err="1"/>
              <a:t>Gyeongbu</a:t>
            </a:r>
            <a:r>
              <a:rPr lang="en-US" altLang="ko-KR" b="1" dirty="0"/>
              <a:t> Expressway</a:t>
            </a:r>
          </a:p>
          <a:p>
            <a:pPr marL="444500" lvl="1" indent="-269875" fontAlgn="ctr" latinLnBrk="0"/>
            <a:r>
              <a:rPr lang="en-US" altLang="ko-KR" dirty="0" smtClean="0"/>
              <a:t>1970</a:t>
            </a:r>
            <a:r>
              <a:rPr lang="en-US" altLang="ko-KR" dirty="0"/>
              <a:t>. </a:t>
            </a:r>
            <a:r>
              <a:rPr lang="en-US" altLang="ko-KR" dirty="0" smtClean="0"/>
              <a:t>10: </a:t>
            </a:r>
            <a:r>
              <a:rPr lang="en-US" altLang="ko-KR" dirty="0" err="1"/>
              <a:t>Samil</a:t>
            </a:r>
            <a:r>
              <a:rPr lang="en-US" altLang="ko-KR" dirty="0"/>
              <a:t> Building (2 stories </a:t>
            </a:r>
            <a:r>
              <a:rPr lang="en-US" altLang="ko-KR" dirty="0" smtClean="0"/>
              <a:t>below, </a:t>
            </a:r>
            <a:r>
              <a:rPr lang="en-US" altLang="ko-KR" dirty="0"/>
              <a:t>31 above the ground</a:t>
            </a:r>
            <a:r>
              <a:rPr lang="en-US" altLang="ko-KR" dirty="0" smtClean="0"/>
              <a:t>), the </a:t>
            </a:r>
            <a:r>
              <a:rPr lang="en-US" altLang="ko-KR" dirty="0"/>
              <a:t>tallest building in Korea at the time </a:t>
            </a:r>
            <a:endParaRPr lang="en-US" altLang="ko-KR" dirty="0" smtClean="0"/>
          </a:p>
          <a:p>
            <a:pPr marL="444500" lvl="1" indent="-269875" fontAlgn="ctr" latinLnBrk="0"/>
            <a:endParaRPr lang="en-US" altLang="ko-KR" sz="800" dirty="0" smtClean="0"/>
          </a:p>
          <a:p>
            <a:pPr marL="444500" lvl="1" indent="-269875" fontAlgn="ctr" latinLnBrk="0"/>
            <a:r>
              <a:rPr lang="en-US" altLang="ko-KR" b="1" dirty="0"/>
              <a:t>As government-ordered projects become larger and more technologically advanced, construction technology inevitably improves </a:t>
            </a:r>
            <a:r>
              <a:rPr lang="en-US" altLang="ko-KR" b="1" dirty="0" smtClean="0"/>
              <a:t>rapidly</a:t>
            </a:r>
            <a:endParaRPr lang="en-US" altLang="ko-KR" b="1" dirty="0"/>
          </a:p>
          <a:p>
            <a:pPr marL="444500" lvl="1" indent="-269875" fontAlgn="ctr" latinLnBrk="0"/>
            <a:r>
              <a:rPr lang="en-US" altLang="ko-KR" sz="1500" b="1" dirty="0"/>
              <a:t>Railroad Act (1961), Road Act (1961), River Act (1961), Water Supply Act (1961), Survey Act (1961) enacted</a:t>
            </a:r>
          </a:p>
          <a:p>
            <a:pPr marL="444500" lvl="1" indent="-269875" fontAlgn="ctr" latinLnBrk="0"/>
            <a:r>
              <a:rPr lang="en-US" altLang="ko-KR" sz="1500" b="1" dirty="0"/>
              <a:t>Urban Planning Act (1962), Building Act (1962), Medium-term Management Act (1966), Port Act (1967) enacted</a:t>
            </a:r>
          </a:p>
          <a:p>
            <a:pPr marL="444500" lvl="1" indent="-269875" fontAlgn="ctr" latinLnBrk="0"/>
            <a:endParaRPr lang="en-US" altLang="ko-KR" sz="800" dirty="0" smtClean="0"/>
          </a:p>
          <a:p>
            <a:pPr marL="444500" lvl="1" indent="-269875" fontAlgn="ctr" latinLnBrk="0"/>
            <a:r>
              <a:rPr lang="en-US" altLang="ko-KR" b="1" dirty="0"/>
              <a:t>Revisions to the building law in the 1960s</a:t>
            </a:r>
            <a:endParaRPr lang="en-US" altLang="ko-KR" b="1" dirty="0" smtClean="0"/>
          </a:p>
          <a:p>
            <a:pPr marL="631825" lvl="2" indent="-187325" fontAlgn="ctr" latinLnBrk="0"/>
            <a:r>
              <a:rPr lang="en-US" altLang="ko-KR" dirty="0" smtClean="0"/>
              <a:t>Contents </a:t>
            </a:r>
            <a:r>
              <a:rPr lang="en-US" altLang="ko-KR" dirty="0"/>
              <a:t>related to disasters in buildings in connection with the Urban Planning </a:t>
            </a:r>
            <a:r>
              <a:rPr lang="en-US" altLang="ko-KR" dirty="0" smtClean="0"/>
              <a:t>Act</a:t>
            </a:r>
          </a:p>
          <a:p>
            <a:pPr marL="631825" lvl="2" indent="-187325" fontAlgn="ctr" latinLnBrk="0"/>
            <a:r>
              <a:rPr lang="en-US" altLang="ko-KR" dirty="0" smtClean="0"/>
              <a:t>Unlicensed </a:t>
            </a:r>
            <a:r>
              <a:rPr lang="en-US" altLang="ko-KR" dirty="0"/>
              <a:t>housing, industrialization and security issues centered on large cities: Designation of maximum and minimum heights for permitted architectural uses by area of </a:t>
            </a:r>
            <a:r>
              <a:rPr lang="en-US" altLang="ko-KR" dirty="0" smtClean="0"/>
              <a:t>use</a:t>
            </a:r>
          </a:p>
          <a:p>
            <a:pPr marL="631825" lvl="2" indent="-187325" fontAlgn="ctr" latinLnBrk="0"/>
            <a:r>
              <a:rPr lang="en-US" altLang="ko-KR" b="1" dirty="0" smtClean="0"/>
              <a:t>Fire </a:t>
            </a:r>
            <a:r>
              <a:rPr lang="en-US" altLang="ko-KR" b="1" dirty="0"/>
              <a:t>regulations focusing on safety and fire </a:t>
            </a:r>
            <a:r>
              <a:rPr lang="en-US" altLang="ko-KR" b="1" dirty="0" smtClean="0"/>
              <a:t>extinguishing</a:t>
            </a:r>
          </a:p>
          <a:p>
            <a:pPr marL="631825" lvl="2" indent="-187325" fontAlgn="ctr" latinLnBrk="0"/>
            <a:r>
              <a:rPr lang="en-US" altLang="ko-KR" dirty="0" smtClean="0"/>
              <a:t>Introduction </a:t>
            </a:r>
            <a:r>
              <a:rPr lang="en-US" altLang="ko-KR" dirty="0"/>
              <a:t>of regulations such </a:t>
            </a:r>
            <a:r>
              <a:rPr lang="en-US" altLang="ko-KR" b="1" dirty="0"/>
              <a:t>as underground floor installation, parking lot installation reinforcement, standard design drawings, heat loss prevention</a:t>
            </a:r>
            <a:r>
              <a:rPr lang="en-US" altLang="ko-KR" dirty="0"/>
              <a:t>, etc.</a:t>
            </a:r>
            <a:endParaRPr lang="en-US" altLang="ko-KR" dirty="0" smtClean="0"/>
          </a:p>
          <a:p>
            <a:pPr marL="358775" lvl="1" indent="0" fontAlgn="ctr" latinLnBrk="0">
              <a:buNone/>
            </a:pPr>
            <a:endParaRPr lang="ko-KR" altLang="en-US" dirty="0"/>
          </a:p>
        </p:txBody>
      </p:sp>
      <p:sp>
        <p:nvSpPr>
          <p:cNvPr id="6"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a:t>1960s (</a:t>
            </a:r>
            <a:r>
              <a:rPr lang="en-US" altLang="ko-KR" dirty="0" smtClean="0"/>
              <a:t>1961~1970</a:t>
            </a:r>
            <a:r>
              <a:rPr lang="en-US" altLang="ko-KR" dirty="0"/>
              <a:t>)</a:t>
            </a:r>
            <a:endParaRPr lang="ko-KR" altLang="en-US" dirty="0"/>
          </a:p>
        </p:txBody>
      </p:sp>
    </p:spTree>
    <p:extLst>
      <p:ext uri="{BB962C8B-B14F-4D97-AF65-F5344CB8AC3E}">
        <p14:creationId xmlns:p14="http://schemas.microsoft.com/office/powerpoint/2010/main" val="39106157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934306"/>
            <a:ext cx="10401762" cy="6277905"/>
          </a:xfrm>
        </p:spPr>
        <p:txBody>
          <a:bodyPr/>
          <a:lstStyle/>
          <a:p>
            <a:pPr latinLnBrk="0"/>
            <a:endParaRPr lang="en-US" altLang="ko-KR" dirty="0" smtClean="0"/>
          </a:p>
          <a:p>
            <a:pPr lvl="1" latinLnBrk="0"/>
            <a:r>
              <a:rPr lang="en-US" altLang="ko-KR" dirty="0" err="1"/>
              <a:t>Samil</a:t>
            </a:r>
            <a:r>
              <a:rPr lang="en-US" altLang="ko-KR" dirty="0"/>
              <a:t> Building </a:t>
            </a:r>
            <a:r>
              <a:rPr lang="en-US" altLang="ko-KR" dirty="0" smtClean="0"/>
              <a:t>(In 1970</a:t>
            </a:r>
            <a:r>
              <a:rPr lang="en-US" altLang="ko-KR" dirty="0"/>
              <a:t>) </a:t>
            </a:r>
            <a:r>
              <a:rPr lang="en-US" altLang="ko-KR" dirty="0" smtClean="0"/>
              <a:t>                                •   </a:t>
            </a:r>
            <a:r>
              <a:rPr lang="en-US" altLang="ko-KR" dirty="0" err="1" smtClean="0"/>
              <a:t>Jangchung</a:t>
            </a:r>
            <a:r>
              <a:rPr lang="en-US" altLang="ko-KR" dirty="0" smtClean="0"/>
              <a:t> </a:t>
            </a:r>
            <a:r>
              <a:rPr lang="en-US" altLang="ko-KR" dirty="0"/>
              <a:t>Gymnasium </a:t>
            </a:r>
            <a:r>
              <a:rPr lang="en-US" altLang="ko-KR" dirty="0" smtClean="0"/>
              <a:t>(In 1962</a:t>
            </a:r>
            <a:r>
              <a:rPr lang="en-US" altLang="ko-KR" dirty="0"/>
              <a:t>)</a:t>
            </a:r>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marL="358775" lvl="1" indent="0" latinLnBrk="0">
              <a:buNone/>
            </a:pPr>
            <a:endParaRPr lang="en-US" altLang="ko-KR" dirty="0" smtClean="0"/>
          </a:p>
          <a:p>
            <a:pPr marL="4935538" lvl="1" indent="-274638" latinLnBrk="0"/>
            <a:r>
              <a:rPr lang="en-US" altLang="ko-KR" dirty="0"/>
              <a:t> Opened </a:t>
            </a:r>
            <a:r>
              <a:rPr lang="en-US" altLang="ko-KR" dirty="0" err="1"/>
              <a:t>Gyeongin</a:t>
            </a:r>
            <a:r>
              <a:rPr lang="en-US" altLang="ko-KR" dirty="0"/>
              <a:t> Expressway </a:t>
            </a:r>
            <a:r>
              <a:rPr lang="en-US" altLang="ko-KR" dirty="0" smtClean="0"/>
              <a:t>(In 1969)</a:t>
            </a:r>
            <a:endParaRPr lang="ko-KR" altLang="en-US" dirty="0"/>
          </a:p>
          <a:p>
            <a:pPr marL="358775" lvl="1" indent="0" fontAlgn="ctr" latinLnBrk="0">
              <a:buNone/>
            </a:pPr>
            <a:endParaRPr lang="ko-KR" altLang="en-US" dirty="0"/>
          </a:p>
        </p:txBody>
      </p:sp>
      <p:pic>
        <p:nvPicPr>
          <p:cNvPr id="4" name="그림 3"/>
          <p:cNvPicPr preferRelativeResize="0">
            <a:picLocks/>
          </p:cNvPicPr>
          <p:nvPr/>
        </p:nvPicPr>
        <p:blipFill rotWithShape="1">
          <a:blip r:embed="rId2"/>
          <a:srcRect b="9330"/>
          <a:stretch/>
        </p:blipFill>
        <p:spPr>
          <a:xfrm>
            <a:off x="5090173" y="1692399"/>
            <a:ext cx="4320000" cy="2340000"/>
          </a:xfrm>
          <a:prstGeom prst="rect">
            <a:avLst/>
          </a:prstGeom>
        </p:spPr>
      </p:pic>
      <p:pic>
        <p:nvPicPr>
          <p:cNvPr id="6" name="그림 5"/>
          <p:cNvPicPr preferRelativeResize="0">
            <a:picLocks/>
          </p:cNvPicPr>
          <p:nvPr/>
        </p:nvPicPr>
        <p:blipFill rotWithShape="1">
          <a:blip r:embed="rId3"/>
          <a:srcRect b="9579"/>
          <a:stretch/>
        </p:blipFill>
        <p:spPr>
          <a:xfrm>
            <a:off x="5087879" y="4608723"/>
            <a:ext cx="4320000" cy="2340000"/>
          </a:xfrm>
          <a:prstGeom prst="rect">
            <a:avLst/>
          </a:prstGeom>
        </p:spPr>
      </p:pic>
      <p:pic>
        <p:nvPicPr>
          <p:cNvPr id="7" name="그림 6"/>
          <p:cNvPicPr>
            <a:picLocks noChangeAspect="1"/>
          </p:cNvPicPr>
          <p:nvPr/>
        </p:nvPicPr>
        <p:blipFill>
          <a:blip r:embed="rId4"/>
          <a:stretch>
            <a:fillRect/>
          </a:stretch>
        </p:blipFill>
        <p:spPr>
          <a:xfrm>
            <a:off x="834122" y="1692399"/>
            <a:ext cx="3360450" cy="4590334"/>
          </a:xfrm>
          <a:prstGeom prst="rect">
            <a:avLst/>
          </a:prstGeom>
        </p:spPr>
      </p:pic>
      <p:sp>
        <p:nvSpPr>
          <p:cNvPr id="8"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a:t>1960s (</a:t>
            </a:r>
            <a:r>
              <a:rPr lang="en-US" altLang="ko-KR" dirty="0" smtClean="0"/>
              <a:t>1961~1970</a:t>
            </a:r>
            <a:r>
              <a:rPr lang="en-US" altLang="ko-KR" dirty="0"/>
              <a:t>)</a:t>
            </a:r>
            <a:endParaRPr lang="ko-KR" altLang="en-US" dirty="0"/>
          </a:p>
        </p:txBody>
      </p:sp>
    </p:spTree>
    <p:extLst>
      <p:ext uri="{BB962C8B-B14F-4D97-AF65-F5344CB8AC3E}">
        <p14:creationId xmlns:p14="http://schemas.microsoft.com/office/powerpoint/2010/main" val="1482287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234132" y="1008323"/>
            <a:ext cx="9937104" cy="6277905"/>
          </a:xfrm>
        </p:spPr>
        <p:txBody>
          <a:bodyPr/>
          <a:lstStyle/>
          <a:p>
            <a:pPr lvl="1" fontAlgn="ctr" latinLnBrk="0">
              <a:spcBef>
                <a:spcPts val="300"/>
              </a:spcBef>
            </a:pPr>
            <a:r>
              <a:rPr lang="en-US" altLang="ko-KR" b="1" dirty="0"/>
              <a:t>Aim for </a:t>
            </a:r>
            <a:r>
              <a:rPr lang="en-US" altLang="ko-KR" b="1" dirty="0" smtClean="0"/>
              <a:t>US$10 </a:t>
            </a:r>
            <a:r>
              <a:rPr lang="en-US" altLang="ko-KR" b="1" dirty="0"/>
              <a:t>billion in exports and </a:t>
            </a:r>
            <a:r>
              <a:rPr lang="en-US" altLang="ko-KR" b="1" dirty="0" smtClean="0"/>
              <a:t>US$1,000 </a:t>
            </a:r>
            <a:r>
              <a:rPr lang="en-US" altLang="ko-KR" b="1" dirty="0"/>
              <a:t>in GNP per </a:t>
            </a:r>
            <a:r>
              <a:rPr lang="en-US" altLang="ko-KR" b="1" dirty="0" smtClean="0"/>
              <a:t>capita</a:t>
            </a:r>
          </a:p>
          <a:p>
            <a:pPr lvl="1" fontAlgn="ctr" latinLnBrk="0">
              <a:spcBef>
                <a:spcPts val="300"/>
              </a:spcBef>
            </a:pPr>
            <a:endParaRPr lang="en-US" altLang="ko-KR" b="1" dirty="0" smtClean="0"/>
          </a:p>
          <a:p>
            <a:pPr lvl="1" fontAlgn="ctr" latinLnBrk="0">
              <a:spcBef>
                <a:spcPts val="300"/>
              </a:spcBef>
            </a:pPr>
            <a:r>
              <a:rPr lang="en-US" altLang="ko-KR" b="1" dirty="0"/>
              <a:t>First Comprehensive National Land Development Plan (1972~1981)</a:t>
            </a:r>
            <a:endParaRPr lang="en-US" altLang="ko-KR" b="1" dirty="0" smtClean="0"/>
          </a:p>
          <a:p>
            <a:pPr lvl="2" fontAlgn="ctr" latinLnBrk="0">
              <a:spcBef>
                <a:spcPts val="0"/>
              </a:spcBef>
            </a:pPr>
            <a:r>
              <a:rPr lang="en-US" altLang="ko-KR" dirty="0"/>
              <a:t>Efficient use of land for efficient economic </a:t>
            </a:r>
            <a:r>
              <a:rPr lang="en-US" altLang="ko-KR" dirty="0" smtClean="0"/>
              <a:t>growth</a:t>
            </a:r>
          </a:p>
          <a:p>
            <a:pPr lvl="2" fontAlgn="ctr" latinLnBrk="0">
              <a:spcBef>
                <a:spcPts val="0"/>
              </a:spcBef>
            </a:pPr>
            <a:r>
              <a:rPr lang="en-US" altLang="ko-KR" dirty="0" smtClean="0"/>
              <a:t>Establishment </a:t>
            </a:r>
            <a:r>
              <a:rPr lang="en-US" altLang="ko-KR" dirty="0"/>
              <a:t>of the foundation for national land development to support economic </a:t>
            </a:r>
            <a:r>
              <a:rPr lang="en-US" altLang="ko-KR" dirty="0" smtClean="0"/>
              <a:t>growth</a:t>
            </a:r>
          </a:p>
          <a:p>
            <a:pPr lvl="2" fontAlgn="ctr" latinLnBrk="0">
              <a:spcBef>
                <a:spcPts val="0"/>
              </a:spcBef>
            </a:pPr>
            <a:r>
              <a:rPr lang="en-US" altLang="ko-KR" dirty="0" smtClean="0"/>
              <a:t>Environment </a:t>
            </a:r>
            <a:r>
              <a:rPr lang="en-US" altLang="ko-KR" dirty="0"/>
              <a:t>conservation according to the development of land-owned resources and the development of large-scale industrial </a:t>
            </a:r>
            <a:r>
              <a:rPr lang="en-US" altLang="ko-KR" dirty="0" smtClean="0"/>
              <a:t>complexes</a:t>
            </a:r>
          </a:p>
          <a:p>
            <a:pPr lvl="2" fontAlgn="ctr" latinLnBrk="0">
              <a:spcBef>
                <a:spcPts val="0"/>
              </a:spcBef>
            </a:pPr>
            <a:r>
              <a:rPr lang="en-US" altLang="ko-KR" dirty="0" smtClean="0"/>
              <a:t>Improvement </a:t>
            </a:r>
            <a:r>
              <a:rPr lang="en-US" altLang="ko-KR" dirty="0"/>
              <a:t>of urban problems and improvement of living </a:t>
            </a:r>
            <a:r>
              <a:rPr lang="en-US" altLang="ko-KR" dirty="0" smtClean="0"/>
              <a:t>environment</a:t>
            </a:r>
          </a:p>
          <a:p>
            <a:pPr lvl="2" fontAlgn="ctr" latinLnBrk="0">
              <a:spcBef>
                <a:spcPts val="0"/>
              </a:spcBef>
            </a:pPr>
            <a:endParaRPr lang="en-US" altLang="ko-KR" dirty="0" smtClean="0"/>
          </a:p>
          <a:p>
            <a:pPr lvl="1" fontAlgn="ctr" latinLnBrk="0">
              <a:spcBef>
                <a:spcPts val="300"/>
              </a:spcBef>
            </a:pPr>
            <a:r>
              <a:rPr lang="en-US" altLang="ko-KR" b="1" dirty="0" smtClean="0"/>
              <a:t>Excessive </a:t>
            </a:r>
            <a:r>
              <a:rPr lang="en-US" altLang="ko-KR" b="1" dirty="0"/>
              <a:t>concentration of urban population, deepening polarization of the land, and environmental destruction caused by development are on the rise</a:t>
            </a:r>
            <a:r>
              <a:rPr lang="en-US" altLang="ko-KR" b="1" dirty="0" smtClean="0"/>
              <a:t>.</a:t>
            </a:r>
          </a:p>
          <a:p>
            <a:pPr lvl="1" fontAlgn="ctr" latinLnBrk="0">
              <a:spcBef>
                <a:spcPts val="300"/>
              </a:spcBef>
            </a:pPr>
            <a:endParaRPr lang="en-US" altLang="ko-KR" b="1" dirty="0" smtClean="0"/>
          </a:p>
          <a:p>
            <a:pPr lvl="1" fontAlgn="ctr" latinLnBrk="0">
              <a:spcBef>
                <a:spcPts val="300"/>
              </a:spcBef>
            </a:pPr>
            <a:r>
              <a:rPr lang="en-US" altLang="ko-KR" b="1" dirty="0"/>
              <a:t>Achieved </a:t>
            </a:r>
            <a:r>
              <a:rPr lang="en-US" altLang="ko-KR" b="1" dirty="0" smtClean="0"/>
              <a:t>US$1,053 </a:t>
            </a:r>
            <a:r>
              <a:rPr lang="en-US" altLang="ko-KR" b="1" dirty="0"/>
              <a:t>per capita gross national income in 1977</a:t>
            </a:r>
            <a:endParaRPr lang="en-US" altLang="ko-KR" b="1" dirty="0" smtClean="0"/>
          </a:p>
          <a:p>
            <a:pPr lvl="1" fontAlgn="ctr" latinLnBrk="0">
              <a:spcBef>
                <a:spcPts val="300"/>
              </a:spcBef>
            </a:pPr>
            <a:r>
              <a:rPr lang="en-US" altLang="ko-KR" dirty="0" smtClean="0"/>
              <a:t>Urbanization </a:t>
            </a:r>
            <a:r>
              <a:rPr lang="en-US" altLang="ko-KR" dirty="0"/>
              <a:t>rate of 66.4% and housing supply rate of 71.2%</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1970s (</a:t>
            </a:r>
            <a:r>
              <a:rPr lang="en-US" altLang="ko-KR" dirty="0" smtClean="0"/>
              <a:t>1971~1980</a:t>
            </a:r>
            <a:r>
              <a:rPr lang="en-US" altLang="ko-KR" dirty="0"/>
              <a:t>)</a:t>
            </a:r>
            <a:endParaRPr lang="ko-KR" altLang="en-US"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216" y="4644727"/>
            <a:ext cx="8958389" cy="2796765"/>
          </a:xfrm>
          <a:prstGeom prst="rect">
            <a:avLst/>
          </a:prstGeom>
        </p:spPr>
      </p:pic>
    </p:spTree>
    <p:extLst>
      <p:ext uri="{BB962C8B-B14F-4D97-AF65-F5344CB8AC3E}">
        <p14:creationId xmlns:p14="http://schemas.microsoft.com/office/powerpoint/2010/main" val="39403321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936315"/>
            <a:ext cx="10401762" cy="6277905"/>
          </a:xfrm>
        </p:spPr>
        <p:txBody>
          <a:bodyPr/>
          <a:lstStyle/>
          <a:p>
            <a:pPr lvl="1" fontAlgn="ctr" latinLnBrk="0">
              <a:spcBef>
                <a:spcPts val="300"/>
              </a:spcBef>
            </a:pPr>
            <a:r>
              <a:rPr lang="en-US" altLang="ko-KR" dirty="0" smtClean="0"/>
              <a:t>In 1972, </a:t>
            </a:r>
            <a:r>
              <a:rPr lang="en-US" altLang="ko-KR" dirty="0"/>
              <a:t>International commodity price </a:t>
            </a:r>
            <a:r>
              <a:rPr lang="en-US" altLang="ko-KR" dirty="0" smtClean="0"/>
              <a:t>surge</a:t>
            </a:r>
          </a:p>
          <a:p>
            <a:pPr lvl="1" fontAlgn="ctr" latinLnBrk="0">
              <a:spcBef>
                <a:spcPts val="300"/>
              </a:spcBef>
            </a:pPr>
            <a:r>
              <a:rPr lang="en-US" altLang="ko-KR" b="1" dirty="0" smtClean="0"/>
              <a:t>In 1973, </a:t>
            </a:r>
            <a:r>
              <a:rPr lang="en-US" altLang="ko-KR" b="1" dirty="0"/>
              <a:t>The first oil </a:t>
            </a:r>
            <a:r>
              <a:rPr lang="en-US" altLang="ko-KR" b="1" dirty="0" smtClean="0"/>
              <a:t>shock</a:t>
            </a:r>
          </a:p>
          <a:p>
            <a:pPr lvl="1" fontAlgn="ctr" latinLnBrk="0">
              <a:spcBef>
                <a:spcPts val="300"/>
              </a:spcBef>
            </a:pPr>
            <a:r>
              <a:rPr lang="en-US" altLang="ko-KR" b="1" dirty="0" smtClean="0"/>
              <a:t>The </a:t>
            </a:r>
            <a:r>
              <a:rPr lang="en-US" altLang="ko-KR" b="1" dirty="0"/>
              <a:t>scale of the economy in the 1970s shifted from a developing country to an industrial-oriented developing country</a:t>
            </a:r>
            <a:r>
              <a:rPr lang="en-US" altLang="ko-KR" b="1" dirty="0" smtClean="0"/>
              <a:t>.</a:t>
            </a:r>
          </a:p>
          <a:p>
            <a:pPr lvl="1" fontAlgn="ctr" latinLnBrk="0">
              <a:spcBef>
                <a:spcPts val="300"/>
              </a:spcBef>
            </a:pPr>
            <a:r>
              <a:rPr lang="en-US" altLang="ko-KR" dirty="0" smtClean="0"/>
              <a:t>1967</a:t>
            </a:r>
            <a:r>
              <a:rPr lang="en-US" altLang="ko-KR" dirty="0"/>
              <a:t>. 4~1973. 10: Completion of </a:t>
            </a:r>
            <a:r>
              <a:rPr lang="en-US" altLang="ko-KR" dirty="0" err="1"/>
              <a:t>Soyanggang</a:t>
            </a:r>
            <a:r>
              <a:rPr lang="en-US" altLang="ko-KR" dirty="0"/>
              <a:t> Multi-purpose Dam (Storage capacity of 2.9 billion tons</a:t>
            </a:r>
            <a:r>
              <a:rPr lang="en-US" altLang="ko-KR" dirty="0" smtClean="0"/>
              <a:t>)</a:t>
            </a:r>
          </a:p>
          <a:p>
            <a:pPr lvl="1" fontAlgn="ctr" latinLnBrk="0">
              <a:spcBef>
                <a:spcPts val="300"/>
              </a:spcBef>
            </a:pPr>
            <a:r>
              <a:rPr lang="en-US" altLang="ko-KR" b="1" dirty="0" smtClean="0"/>
              <a:t>1974</a:t>
            </a:r>
            <a:r>
              <a:rPr lang="en-US" altLang="ko-KR" b="1" dirty="0"/>
              <a:t>. 8. 15.: Seoul Subway Line 1 opened (total 98.6km</a:t>
            </a:r>
            <a:r>
              <a:rPr lang="en-US" altLang="ko-KR" b="1" dirty="0" smtClean="0"/>
              <a:t>)</a:t>
            </a:r>
          </a:p>
          <a:p>
            <a:pPr lvl="1" fontAlgn="ctr" latinLnBrk="0">
              <a:spcBef>
                <a:spcPts val="300"/>
              </a:spcBef>
            </a:pPr>
            <a:r>
              <a:rPr lang="en-US" altLang="ko-KR" dirty="0" smtClean="0"/>
              <a:t>1970</a:t>
            </a:r>
            <a:r>
              <a:rPr lang="en-US" altLang="ko-KR" dirty="0"/>
              <a:t>. 9~1978. 4.: Completed </a:t>
            </a:r>
            <a:r>
              <a:rPr lang="en-US" altLang="ko-KR" b="1" dirty="0"/>
              <a:t>Kori Nuclear Power Plant No. 1 (21st in the world, 3rd in </a:t>
            </a:r>
            <a:r>
              <a:rPr lang="en-US" altLang="ko-KR" b="1" dirty="0" smtClean="0"/>
              <a:t>Asia</a:t>
            </a:r>
            <a:r>
              <a:rPr lang="en-US" altLang="ko-KR" b="1" dirty="0" smtClean="0"/>
              <a:t>)</a:t>
            </a:r>
          </a:p>
          <a:p>
            <a:pPr lvl="1" fontAlgn="ctr" latinLnBrk="0">
              <a:spcBef>
                <a:spcPts val="300"/>
              </a:spcBef>
            </a:pPr>
            <a:endParaRPr lang="en-US" altLang="ko-KR" sz="1100" b="1" dirty="0" smtClean="0"/>
          </a:p>
          <a:p>
            <a:pPr lvl="1" fontAlgn="ctr" latinLnBrk="0">
              <a:spcBef>
                <a:spcPts val="300"/>
              </a:spcBef>
            </a:pPr>
            <a:r>
              <a:rPr lang="en-US" altLang="ko-KR" sz="1400" dirty="0">
                <a:solidFill>
                  <a:srgbClr val="0000FF"/>
                </a:solidFill>
              </a:rPr>
              <a:t>Seoul Subway Line 1 opened </a:t>
            </a:r>
            <a:r>
              <a:rPr lang="en-US" altLang="ko-KR" sz="1400" dirty="0" smtClean="0">
                <a:solidFill>
                  <a:srgbClr val="0000FF"/>
                </a:solidFill>
              </a:rPr>
              <a:t>(In</a:t>
            </a:r>
            <a:r>
              <a:rPr lang="ko-KR" altLang="en-US" sz="1400" dirty="0" smtClean="0">
                <a:solidFill>
                  <a:srgbClr val="0000FF"/>
                </a:solidFill>
              </a:rPr>
              <a:t> </a:t>
            </a:r>
            <a:r>
              <a:rPr lang="en-US" altLang="ko-KR" sz="1400" dirty="0" smtClean="0">
                <a:solidFill>
                  <a:srgbClr val="0000FF"/>
                </a:solidFill>
              </a:rPr>
              <a:t>1974</a:t>
            </a:r>
            <a:r>
              <a:rPr lang="en-US" altLang="ko-KR" sz="1400" dirty="0">
                <a:solidFill>
                  <a:srgbClr val="0000FF"/>
                </a:solidFill>
              </a:rPr>
              <a:t>) </a:t>
            </a:r>
            <a:r>
              <a:rPr lang="en-US" altLang="ko-KR" sz="1400" dirty="0" smtClean="0">
                <a:solidFill>
                  <a:srgbClr val="0000FF"/>
                </a:solidFill>
              </a:rPr>
              <a:t>             </a:t>
            </a:r>
            <a:r>
              <a:rPr lang="en-US" altLang="ko-KR" sz="1400" dirty="0" smtClean="0">
                <a:solidFill>
                  <a:srgbClr val="0000FF"/>
                </a:solidFill>
              </a:rPr>
              <a:t>             </a:t>
            </a:r>
            <a:r>
              <a:rPr lang="en-US" altLang="ko-KR" sz="1400" dirty="0">
                <a:solidFill>
                  <a:srgbClr val="0000FF"/>
                </a:solidFill>
              </a:rPr>
              <a:t>• </a:t>
            </a:r>
            <a:r>
              <a:rPr lang="en-US" altLang="ko-KR" sz="1400" dirty="0" smtClean="0">
                <a:solidFill>
                  <a:srgbClr val="0000FF"/>
                </a:solidFill>
              </a:rPr>
              <a:t>  Completion </a:t>
            </a:r>
            <a:r>
              <a:rPr lang="en-US" altLang="ko-KR" sz="1400" dirty="0">
                <a:solidFill>
                  <a:srgbClr val="0000FF"/>
                </a:solidFill>
              </a:rPr>
              <a:t>of </a:t>
            </a:r>
            <a:r>
              <a:rPr lang="en-US" altLang="ko-KR" sz="1400" dirty="0" err="1">
                <a:solidFill>
                  <a:srgbClr val="0000FF"/>
                </a:solidFill>
              </a:rPr>
              <a:t>Soyanggang</a:t>
            </a:r>
            <a:r>
              <a:rPr lang="en-US" altLang="ko-KR" sz="1400" dirty="0">
                <a:solidFill>
                  <a:srgbClr val="0000FF"/>
                </a:solidFill>
              </a:rPr>
              <a:t> Dam </a:t>
            </a:r>
            <a:r>
              <a:rPr lang="en-US" altLang="ko-KR" sz="1400" dirty="0" smtClean="0">
                <a:solidFill>
                  <a:srgbClr val="0000FF"/>
                </a:solidFill>
              </a:rPr>
              <a:t>(In 1973) </a:t>
            </a:r>
          </a:p>
          <a:p>
            <a:pPr marL="358775" lvl="1" indent="0" fontAlgn="ctr" latinLnBrk="0">
              <a:spcBef>
                <a:spcPts val="300"/>
              </a:spcBef>
              <a:buNone/>
            </a:pPr>
            <a:endParaRPr lang="en-US" altLang="ko-KR" sz="1400" dirty="0" smtClean="0"/>
          </a:p>
          <a:p>
            <a:pPr lvl="2" fontAlgn="ctr" latinLnBrk="0"/>
            <a:endParaRPr lang="en-US" altLang="ko-KR" dirty="0"/>
          </a:p>
          <a:p>
            <a:pPr lvl="2" fontAlgn="ctr" latinLnBrk="0"/>
            <a:endParaRPr lang="en-US" altLang="ko-KR" dirty="0" smtClean="0"/>
          </a:p>
          <a:p>
            <a:pPr lvl="2" fontAlgn="ctr" latinLnBrk="0"/>
            <a:endParaRPr lang="en-US" altLang="ko-KR" dirty="0"/>
          </a:p>
          <a:p>
            <a:pPr lvl="2" fontAlgn="ctr" latinLnBrk="0"/>
            <a:endParaRPr lang="en-US" altLang="ko-KR" dirty="0" smtClean="0"/>
          </a:p>
          <a:p>
            <a:pPr lvl="2" fontAlgn="ctr" latinLnBrk="0"/>
            <a:endParaRPr lang="en-US" altLang="ko-KR" dirty="0"/>
          </a:p>
          <a:p>
            <a:pPr lvl="2" fontAlgn="ctr" latinLnBrk="0"/>
            <a:endParaRPr lang="en-US" altLang="ko-KR" dirty="0" smtClean="0"/>
          </a:p>
          <a:p>
            <a:pPr lvl="2" fontAlgn="ctr" latinLnBrk="0"/>
            <a:endParaRPr lang="en-US" altLang="ko-KR" dirty="0"/>
          </a:p>
          <a:p>
            <a:pPr lvl="2" fontAlgn="ctr" latinLnBrk="0"/>
            <a:endParaRPr lang="en-US" altLang="ko-KR" dirty="0" smtClean="0"/>
          </a:p>
          <a:p>
            <a:pPr lvl="2" fontAlgn="ctr" latinLnBrk="0"/>
            <a:endParaRPr lang="en-US" altLang="ko-KR" dirty="0"/>
          </a:p>
          <a:p>
            <a:pPr lvl="2" fontAlgn="ctr" latinLnBrk="0"/>
            <a:endParaRPr lang="en-US" altLang="ko-KR" dirty="0" smtClean="0"/>
          </a:p>
          <a:p>
            <a:pPr lvl="2" fontAlgn="ctr" latinLnBrk="0"/>
            <a:endParaRPr lang="en-US" altLang="ko-KR" dirty="0"/>
          </a:p>
          <a:p>
            <a:pPr lvl="2" fontAlgn="ctr" latinLnBrk="0"/>
            <a:endParaRPr lang="en-US" altLang="ko-KR" dirty="0" smtClean="0"/>
          </a:p>
          <a:p>
            <a:pPr lvl="2" fontAlgn="ctr" latinLnBrk="0"/>
            <a:endParaRPr lang="en-US" altLang="ko-KR" dirty="0"/>
          </a:p>
          <a:p>
            <a:pPr lvl="2" fontAlgn="ctr" latinLnBrk="0"/>
            <a:r>
              <a:rPr lang="en-US" altLang="ko-KR" sz="1600" dirty="0">
                <a:solidFill>
                  <a:srgbClr val="0000FF"/>
                </a:solidFill>
              </a:rPr>
              <a:t>                                                                 </a:t>
            </a:r>
            <a:r>
              <a:rPr lang="en-US" altLang="ko-KR" sz="1600" dirty="0" smtClean="0">
                <a:solidFill>
                  <a:srgbClr val="0000FF"/>
                </a:solidFill>
              </a:rPr>
              <a:t> ←  Kori </a:t>
            </a:r>
            <a:r>
              <a:rPr lang="en-US" altLang="ko-KR" sz="1600" dirty="0">
                <a:solidFill>
                  <a:srgbClr val="0000FF"/>
                </a:solidFill>
              </a:rPr>
              <a:t>Nuclear Power Plant Unit 1 </a:t>
            </a:r>
            <a:r>
              <a:rPr lang="en-US" altLang="ko-KR" sz="1600" dirty="0" smtClean="0">
                <a:solidFill>
                  <a:srgbClr val="0000FF"/>
                </a:solidFill>
              </a:rPr>
              <a:t>(In 1978</a:t>
            </a:r>
            <a:r>
              <a:rPr lang="en-US" altLang="ko-KR" sz="1600" dirty="0">
                <a:solidFill>
                  <a:srgbClr val="0000FF"/>
                </a:solidFill>
              </a:rPr>
              <a:t>)</a:t>
            </a:r>
          </a:p>
          <a:p>
            <a:pPr lvl="1" fontAlgn="ctr" latinLnBrk="0"/>
            <a:endParaRPr lang="en-US" altLang="ko-KR" dirty="0" smtClean="0"/>
          </a:p>
        </p:txBody>
      </p:sp>
      <p:pic>
        <p:nvPicPr>
          <p:cNvPr id="4" name="그림 3"/>
          <p:cNvPicPr preferRelativeResize="0">
            <a:picLocks/>
          </p:cNvPicPr>
          <p:nvPr/>
        </p:nvPicPr>
        <p:blipFill rotWithShape="1">
          <a:blip r:embed="rId2"/>
          <a:srcRect b="10025"/>
          <a:stretch/>
        </p:blipFill>
        <p:spPr>
          <a:xfrm>
            <a:off x="895128" y="5424756"/>
            <a:ext cx="3960000" cy="1980000"/>
          </a:xfrm>
          <a:prstGeom prst="rect">
            <a:avLst/>
          </a:prstGeom>
        </p:spPr>
      </p:pic>
      <p:pic>
        <p:nvPicPr>
          <p:cNvPr id="6" name="그림 5"/>
          <p:cNvPicPr>
            <a:picLocks noChangeAspect="1"/>
          </p:cNvPicPr>
          <p:nvPr/>
        </p:nvPicPr>
        <p:blipFill>
          <a:blip r:embed="rId3"/>
          <a:stretch>
            <a:fillRect/>
          </a:stretch>
        </p:blipFill>
        <p:spPr>
          <a:xfrm>
            <a:off x="5278192" y="3420591"/>
            <a:ext cx="4542583" cy="3132348"/>
          </a:xfrm>
          <a:prstGeom prst="rect">
            <a:avLst/>
          </a:prstGeom>
        </p:spPr>
      </p:pic>
      <p:sp>
        <p:nvSpPr>
          <p:cNvPr id="7" name="직사각형 6"/>
          <p:cNvSpPr/>
          <p:nvPr/>
        </p:nvSpPr>
        <p:spPr>
          <a:xfrm>
            <a:off x="5742744" y="6615414"/>
            <a:ext cx="5346700" cy="215444"/>
          </a:xfrm>
          <a:prstGeom prst="rect">
            <a:avLst/>
          </a:prstGeom>
        </p:spPr>
        <p:txBody>
          <a:bodyPr>
            <a:spAutoFit/>
          </a:bodyPr>
          <a:lstStyle/>
          <a:p>
            <a:r>
              <a:rPr lang="ko-KR" altLang="en-US" sz="800" dirty="0"/>
              <a:t>https://namu.wiki/w/%EC%86%8C%EC%96%91%EA%B0%95%EB%8C%90</a:t>
            </a:r>
          </a:p>
        </p:txBody>
      </p:sp>
      <p:pic>
        <p:nvPicPr>
          <p:cNvPr id="8" name="그림 7"/>
          <p:cNvPicPr preferRelativeResize="0">
            <a:picLocks/>
          </p:cNvPicPr>
          <p:nvPr/>
        </p:nvPicPr>
        <p:blipFill>
          <a:blip r:embed="rId4"/>
          <a:stretch>
            <a:fillRect/>
          </a:stretch>
        </p:blipFill>
        <p:spPr>
          <a:xfrm>
            <a:off x="895128" y="3423054"/>
            <a:ext cx="3960000" cy="1980000"/>
          </a:xfrm>
          <a:prstGeom prst="rect">
            <a:avLst/>
          </a:prstGeom>
        </p:spPr>
      </p:pic>
      <p:sp>
        <p:nvSpPr>
          <p:cNvPr id="9" name="내용 개체 틀 2">
            <a:extLst>
              <a:ext uri="{FF2B5EF4-FFF2-40B4-BE49-F238E27FC236}">
                <a16:creationId xmlns:a16="http://schemas.microsoft.com/office/drawing/2014/main" id="{CB3CCC4D-447F-418A-8BDF-672E2EBE252F}"/>
              </a:ext>
            </a:extLst>
          </p:cNvPr>
          <p:cNvSpPr>
            <a:spLocks noGrp="1"/>
          </p:cNvSpPr>
          <p:nvPr>
            <p:ph idx="10"/>
          </p:nvPr>
        </p:nvSpPr>
        <p:spPr>
          <a:xfrm>
            <a:off x="513245" y="432259"/>
            <a:ext cx="9529893" cy="365130"/>
          </a:xfrm>
        </p:spPr>
        <p:txBody>
          <a:bodyPr/>
          <a:lstStyle/>
          <a:p>
            <a:r>
              <a:rPr lang="en-US" altLang="ko-KR" dirty="0"/>
              <a:t>1970s (</a:t>
            </a:r>
            <a:r>
              <a:rPr lang="en-US" altLang="ko-KR" dirty="0" smtClean="0"/>
              <a:t>1971~1980</a:t>
            </a:r>
            <a:r>
              <a:rPr lang="en-US" altLang="ko-KR" dirty="0"/>
              <a:t>)</a:t>
            </a:r>
            <a:endParaRPr lang="ko-KR" altLang="en-US" dirty="0"/>
          </a:p>
        </p:txBody>
      </p:sp>
    </p:spTree>
    <p:extLst>
      <p:ext uri="{BB962C8B-B14F-4D97-AF65-F5344CB8AC3E}">
        <p14:creationId xmlns:p14="http://schemas.microsoft.com/office/powerpoint/2010/main" val="1661677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표 3"/>
          <p:cNvGraphicFramePr>
            <a:graphicFrameLocks noGrp="1"/>
          </p:cNvGraphicFramePr>
          <p:nvPr>
            <p:extLst>
              <p:ext uri="{D42A27DB-BD31-4B8C-83A1-F6EECF244321}">
                <p14:modId xmlns:p14="http://schemas.microsoft.com/office/powerpoint/2010/main" val="3908677512"/>
              </p:ext>
            </p:extLst>
          </p:nvPr>
        </p:nvGraphicFramePr>
        <p:xfrm>
          <a:off x="780776" y="1508648"/>
          <a:ext cx="9102428" cy="1934631"/>
        </p:xfrm>
        <a:graphic>
          <a:graphicData uri="http://schemas.openxmlformats.org/drawingml/2006/table">
            <a:tbl>
              <a:tblPr/>
              <a:tblGrid>
                <a:gridCol w="2600693">
                  <a:extLst>
                    <a:ext uri="{9D8B030D-6E8A-4147-A177-3AD203B41FA5}">
                      <a16:colId xmlns:a16="http://schemas.microsoft.com/office/drawing/2014/main" val="2534123220"/>
                    </a:ext>
                  </a:extLst>
                </a:gridCol>
                <a:gridCol w="6501735">
                  <a:extLst>
                    <a:ext uri="{9D8B030D-6E8A-4147-A177-3AD203B41FA5}">
                      <a16:colId xmlns:a16="http://schemas.microsoft.com/office/drawing/2014/main" val="3430058727"/>
                    </a:ext>
                  </a:extLst>
                </a:gridCol>
              </a:tblGrid>
              <a:tr h="4505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b="0" u="none" strike="noStrike" dirty="0" smtClean="0">
                          <a:solidFill>
                            <a:schemeClr val="tx1"/>
                          </a:solidFill>
                          <a:effectLst/>
                          <a:latin typeface="Arial" panose="020B0604020202020204" pitchFamily="34" charset="0"/>
                          <a:cs typeface="Arial" panose="020B0604020202020204" pitchFamily="34" charset="0"/>
                        </a:rPr>
                        <a:t>April 8, 1970</a:t>
                      </a:r>
                      <a:endParaRPr lang="ko-KR" altLang="en-US" sz="16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4505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b="0" dirty="0" smtClean="0">
                          <a:solidFill>
                            <a:schemeClr val="tx1"/>
                          </a:solidFill>
                          <a:effectLst/>
                          <a:latin typeface="Arial" panose="020B0604020202020204" pitchFamily="34" charset="0"/>
                          <a:cs typeface="Arial" panose="020B0604020202020204" pitchFamily="34" charset="0"/>
                        </a:rPr>
                        <a:t>Poor construction</a:t>
                      </a:r>
                      <a:endParaRPr lang="ko-KR" altLang="en-US" sz="16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539922">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b="0" dirty="0" smtClean="0">
                          <a:solidFill>
                            <a:schemeClr val="tx1"/>
                          </a:solidFill>
                          <a:effectLst/>
                          <a:latin typeface="Arial" panose="020B0604020202020204" pitchFamily="34" charset="0"/>
                          <a:cs typeface="Arial" panose="020B0604020202020204" pitchFamily="34" charset="0"/>
                        </a:rPr>
                        <a:t>complete collapse of the building</a:t>
                      </a:r>
                    </a:p>
                    <a:p>
                      <a:pPr marL="285750" indent="-285750" algn="l">
                        <a:buFont typeface="Wingdings" panose="05000000000000000000" pitchFamily="2" charset="2"/>
                        <a:buChar char="§"/>
                      </a:pPr>
                      <a:r>
                        <a:rPr lang="en-US" altLang="ko-KR" sz="1600" b="0" dirty="0" smtClean="0">
                          <a:solidFill>
                            <a:schemeClr val="tx1"/>
                          </a:solidFill>
                          <a:effectLst/>
                          <a:latin typeface="Arial" panose="020B0604020202020204" pitchFamily="34" charset="0"/>
                          <a:cs typeface="Arial" panose="020B0604020202020204" pitchFamily="34" charset="0"/>
                        </a:rPr>
                        <a:t>34 dead, 40 injured</a:t>
                      </a:r>
                      <a:endParaRPr lang="ko-KR" altLang="en-US" sz="16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4505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b="0" dirty="0" smtClean="0">
                          <a:solidFill>
                            <a:schemeClr val="tx1"/>
                          </a:solidFill>
                          <a:effectLst/>
                          <a:latin typeface="Arial" panose="020B0604020202020204" pitchFamily="34" charset="0"/>
                          <a:cs typeface="Arial" panose="020B0604020202020204" pitchFamily="34" charset="0"/>
                        </a:rPr>
                        <a:t>Implementation of prevention of poor construction</a:t>
                      </a:r>
                      <a:endParaRPr lang="ko-KR" altLang="en-US" sz="16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1026" name="Picture 2" descr="external/st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24" y="3924647"/>
            <a:ext cx="4733925" cy="2600325"/>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763568" y="6628780"/>
            <a:ext cx="5136516" cy="461665"/>
          </a:xfrm>
          <a:prstGeom prst="rect">
            <a:avLst/>
          </a:prstGeom>
        </p:spPr>
        <p:txBody>
          <a:bodyPr wrap="square">
            <a:spAutoFit/>
          </a:bodyPr>
          <a:lstStyle/>
          <a:p>
            <a:r>
              <a:rPr lang="ko-KR" altLang="en-US" sz="800" dirty="0">
                <a:latin typeface="Times New Roman" panose="02020603050405020304" pitchFamily="18" charset="0"/>
                <a:cs typeface="Times New Roman" panose="02020603050405020304" pitchFamily="18" charset="0"/>
              </a:rPr>
              <a:t>https://w.namu.la/s/cb0d66188c78ff015b5a314f9e4e86fddf441d4583e50a450fd022ab9e676d4b5dfc0055b5c96df0ad6c73837c08230fab406e2e4ec704cc786b3c0305c162d88f6dab33115458cc8a3de07df2fa0c60b2aa719eb44e083eb3064d0085a8dee3907a484417ef180ddb31cb69c36dfbc3</a:t>
            </a:r>
          </a:p>
        </p:txBody>
      </p:sp>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98128" y="991092"/>
            <a:ext cx="10401762" cy="421026"/>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smtClean="0"/>
              <a:t>Wow </a:t>
            </a:r>
            <a:r>
              <a:rPr kumimoji="0" lang="en-US" altLang="ko-KR" dirty="0"/>
              <a:t>Citizen's Apartment Collapse </a:t>
            </a:r>
            <a:r>
              <a:rPr kumimoji="0" lang="en-US" altLang="ko-KR" dirty="0" smtClean="0"/>
              <a:t>(In 1970</a:t>
            </a:r>
            <a:r>
              <a:rPr kumimoji="0" lang="en-US" altLang="ko-KR" dirty="0"/>
              <a:t>)</a:t>
            </a:r>
          </a:p>
        </p:txBody>
      </p:sp>
      <p:sp>
        <p:nvSpPr>
          <p:cNvPr id="5" name="직사각형 4"/>
          <p:cNvSpPr/>
          <p:nvPr/>
        </p:nvSpPr>
        <p:spPr>
          <a:xfrm>
            <a:off x="763568" y="3589550"/>
            <a:ext cx="9565762" cy="230832"/>
          </a:xfrm>
          <a:prstGeom prst="rect">
            <a:avLst/>
          </a:prstGeom>
        </p:spPr>
        <p:txBody>
          <a:bodyPr wrap="square">
            <a:spAutoFit/>
          </a:bodyPr>
          <a:lstStyle/>
          <a:p>
            <a:r>
              <a:rPr lang="ko-KR" altLang="en-US" sz="900" dirty="0">
                <a:latin typeface="Times New Roman" panose="02020603050405020304" pitchFamily="18" charset="0"/>
                <a:cs typeface="Times New Roman" panose="02020603050405020304" pitchFamily="18" charset="0"/>
              </a:rPr>
              <a:t>https://ko.wikipedia.org/wiki/%EC%99%80%EC%9A%B0%EC%95%84%ED%8C%8C%ED%8A%B8_%EB%B6%95%EA%B4%B4_%EC%B0%B8%EC%82%AC</a:t>
            </a:r>
          </a:p>
        </p:txBody>
      </p:sp>
      <p:pic>
        <p:nvPicPr>
          <p:cNvPr id="7" name="Picture 2" descr="1970년 4월 8일 서울특별시 와우아파트 붕괴 참사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8808" y="3910307"/>
            <a:ext cx="3233813" cy="2642632"/>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6246801" y="6552939"/>
            <a:ext cx="3636404" cy="738664"/>
          </a:xfrm>
          <a:prstGeom prst="rect">
            <a:avLst/>
          </a:prstGeom>
        </p:spPr>
        <p:txBody>
          <a:bodyPr wrap="square">
            <a:spAutoFit/>
          </a:bodyPr>
          <a:lstStyle/>
          <a:p>
            <a:r>
              <a:rPr lang="ko-KR" altLang="en-US" sz="600" dirty="0">
                <a:latin typeface="Times New Roman" panose="02020603050405020304" pitchFamily="18" charset="0"/>
                <a:cs typeface="Times New Roman" panose="02020603050405020304" pitchFamily="18" charset="0"/>
              </a:rPr>
              <a:t>https://upload.wikimedia.org/wikipedia/commons/thumb/f/f8/1970%EB%85%84_4%EC%9B%94_8%EC%9D%BC_%EC%84%9C%EC%9A%B8%ED%8A%B9%EB%B3%84%EC%8B%9C_%EC%99%80%EC%9A%B0%EC%95%84%ED%8C%8C%ED%8A%B8_%EB%B6%95%EA%B4%B4_%EC%B0%B8%EC%82%AC2.jpg/1280px-1970%EB%85%84_4%EC%9B%94_8%EC%9D%BC_%EC%84%9C%EC%9A%B8%ED%8A%B9%EB%B3%84%EC%8B%9C_%EC%99%80%EC%9A%B0%EC%95%84%ED%8C%8C%ED%8A%B8_%EB%B6%95%EA%B4%B4_%EC%B0%B8%EC%82%AC2.jpg</a:t>
            </a:r>
          </a:p>
        </p:txBody>
      </p:sp>
      <p:sp>
        <p:nvSpPr>
          <p:cNvPr id="11" name="내용 개체 틀 2">
            <a:extLst>
              <a:ext uri="{FF2B5EF4-FFF2-40B4-BE49-F238E27FC236}">
                <a16:creationId xmlns:a16="http://schemas.microsoft.com/office/drawing/2014/main" id="{CB3CCC4D-447F-418A-8BDF-672E2EBE252F}"/>
              </a:ext>
            </a:extLst>
          </p:cNvPr>
          <p:cNvSpPr>
            <a:spLocks noGrp="1"/>
          </p:cNvSpPr>
          <p:nvPr>
            <p:ph idx="10"/>
          </p:nvPr>
        </p:nvSpPr>
        <p:spPr>
          <a:xfrm>
            <a:off x="513245" y="432259"/>
            <a:ext cx="9529893" cy="365130"/>
          </a:xfrm>
        </p:spPr>
        <p:txBody>
          <a:bodyPr/>
          <a:lstStyle/>
          <a:p>
            <a:r>
              <a:rPr lang="en-US" altLang="ko-KR" dirty="0"/>
              <a:t>1970s (</a:t>
            </a:r>
            <a:r>
              <a:rPr lang="en-US" altLang="ko-KR" dirty="0" smtClean="0"/>
              <a:t>1971~1980</a:t>
            </a:r>
            <a:r>
              <a:rPr lang="en-US" altLang="ko-KR" dirty="0"/>
              <a:t>)</a:t>
            </a:r>
            <a:endParaRPr lang="ko-KR" altLang="en-US" dirty="0"/>
          </a:p>
        </p:txBody>
      </p:sp>
    </p:spTree>
    <p:extLst>
      <p:ext uri="{BB962C8B-B14F-4D97-AF65-F5344CB8AC3E}">
        <p14:creationId xmlns:p14="http://schemas.microsoft.com/office/powerpoint/2010/main" val="103779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62124" y="1008323"/>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err="1"/>
              <a:t>Daeyeongak</a:t>
            </a:r>
            <a:r>
              <a:rPr kumimoji="0" lang="en-US" altLang="ko-KR" dirty="0"/>
              <a:t> Hotel Fire Accident </a:t>
            </a:r>
            <a:r>
              <a:rPr kumimoji="0" lang="en-US" altLang="ko-KR" dirty="0" smtClean="0"/>
              <a:t>(In 1971</a:t>
            </a:r>
            <a:r>
              <a:rPr kumimoji="0" lang="en-US" altLang="ko-KR" dirty="0"/>
              <a:t>)</a:t>
            </a:r>
            <a:endParaRPr kumimoji="0" lang="en-US" altLang="ko-KR" dirty="0" smtClean="0"/>
          </a:p>
        </p:txBody>
      </p:sp>
      <p:graphicFrame>
        <p:nvGraphicFramePr>
          <p:cNvPr id="4" name="표 3"/>
          <p:cNvGraphicFramePr>
            <a:graphicFrameLocks noGrp="1"/>
          </p:cNvGraphicFramePr>
          <p:nvPr>
            <p:extLst>
              <p:ext uri="{D42A27DB-BD31-4B8C-83A1-F6EECF244321}">
                <p14:modId xmlns:p14="http://schemas.microsoft.com/office/powerpoint/2010/main" val="107752445"/>
              </p:ext>
            </p:extLst>
          </p:nvPr>
        </p:nvGraphicFramePr>
        <p:xfrm>
          <a:off x="780776" y="1508647"/>
          <a:ext cx="9138432" cy="1914142"/>
        </p:xfrm>
        <a:graphic>
          <a:graphicData uri="http://schemas.openxmlformats.org/drawingml/2006/table">
            <a:tbl>
              <a:tblPr/>
              <a:tblGrid>
                <a:gridCol w="2715730">
                  <a:extLst>
                    <a:ext uri="{9D8B030D-6E8A-4147-A177-3AD203B41FA5}">
                      <a16:colId xmlns:a16="http://schemas.microsoft.com/office/drawing/2014/main" val="2534123220"/>
                    </a:ext>
                  </a:extLst>
                </a:gridCol>
                <a:gridCol w="6422702">
                  <a:extLst>
                    <a:ext uri="{9D8B030D-6E8A-4147-A177-3AD203B41FA5}">
                      <a16:colId xmlns:a16="http://schemas.microsoft.com/office/drawing/2014/main" val="3430058727"/>
                    </a:ext>
                  </a:extLst>
                </a:gridCol>
              </a:tblGrid>
              <a:tr h="435101">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b="1" u="none" strike="noStrike" dirty="0" smtClean="0">
                          <a:solidFill>
                            <a:schemeClr val="tx1"/>
                          </a:solidFill>
                          <a:effectLst/>
                          <a:latin typeface="Arial" panose="020B0604020202020204" pitchFamily="34" charset="0"/>
                          <a:cs typeface="Arial" panose="020B0604020202020204" pitchFamily="34" charset="0"/>
                        </a:rPr>
                        <a:t>December</a:t>
                      </a:r>
                      <a:r>
                        <a:rPr lang="en-US" altLang="ko-KR" sz="1400" b="1" u="none" strike="noStrike" baseline="0" dirty="0" smtClean="0">
                          <a:solidFill>
                            <a:schemeClr val="tx1"/>
                          </a:solidFill>
                          <a:effectLst/>
                          <a:latin typeface="Arial" panose="020B0604020202020204" pitchFamily="34" charset="0"/>
                          <a:cs typeface="Arial" panose="020B0604020202020204" pitchFamily="34" charset="0"/>
                        </a:rPr>
                        <a:t> 25, </a:t>
                      </a:r>
                      <a:r>
                        <a:rPr lang="en-US" altLang="ko-KR" sz="1400" b="1" u="none" strike="noStrike" dirty="0" smtClean="0">
                          <a:solidFill>
                            <a:schemeClr val="tx1"/>
                          </a:solidFill>
                          <a:effectLst/>
                          <a:latin typeface="Arial" panose="020B0604020202020204" pitchFamily="34" charset="0"/>
                          <a:cs typeface="Arial" panose="020B0604020202020204" pitchFamily="34" charset="0"/>
                        </a:rPr>
                        <a:t>1971</a:t>
                      </a:r>
                      <a:endParaRPr lang="ko-KR" altLang="en-US" sz="1400" b="1"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435101">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b="0" dirty="0" smtClean="0">
                          <a:solidFill>
                            <a:schemeClr val="tx1"/>
                          </a:solidFill>
                          <a:effectLst/>
                          <a:latin typeface="Arial" panose="020B0604020202020204" pitchFamily="34" charset="0"/>
                          <a:cs typeface="Arial" panose="020B0604020202020204" pitchFamily="34" charset="0"/>
                        </a:rPr>
                        <a:t>LP gas explosion</a:t>
                      </a:r>
                      <a:endParaRPr lang="ko-KR" altLang="en-US" sz="14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46686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b="0" dirty="0" smtClean="0">
                          <a:solidFill>
                            <a:schemeClr val="tx1"/>
                          </a:solidFill>
                          <a:effectLst/>
                          <a:latin typeface="Arial" panose="020B0604020202020204" pitchFamily="34" charset="0"/>
                          <a:cs typeface="Arial" panose="020B0604020202020204" pitchFamily="34" charset="0"/>
                        </a:rPr>
                        <a:t>building burnout</a:t>
                      </a:r>
                    </a:p>
                    <a:p>
                      <a:pPr marL="285750" marR="0" lvl="0" indent="-285750" algn="l" defTabSz="1043056"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400" b="0" dirty="0" smtClean="0">
                          <a:solidFill>
                            <a:schemeClr val="tx1"/>
                          </a:solidFill>
                          <a:effectLst/>
                          <a:latin typeface="Arial" panose="020B0604020202020204" pitchFamily="34" charset="0"/>
                          <a:cs typeface="Arial" panose="020B0604020202020204" pitchFamily="34" charset="0"/>
                        </a:rPr>
                        <a:t>191 dead, 63 injured</a:t>
                      </a:r>
                      <a:endParaRPr lang="ko-KR" altLang="en-US" sz="14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46686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b="0" dirty="0" smtClean="0">
                          <a:solidFill>
                            <a:schemeClr val="tx1"/>
                          </a:solidFill>
                          <a:effectLst/>
                          <a:latin typeface="Arial" panose="020B0604020202020204" pitchFamily="34" charset="0"/>
                          <a:cs typeface="Arial" panose="020B0604020202020204" pitchFamily="34" charset="0"/>
                        </a:rPr>
                        <a:t>Establishment of regulations related to evacuation and fire prevention in high-rise buildings</a:t>
                      </a:r>
                      <a:endParaRPr lang="ko-KR" altLang="en-US" sz="1400" b="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5" name="그림 4"/>
          <p:cNvPicPr>
            <a:picLocks noChangeAspect="1"/>
          </p:cNvPicPr>
          <p:nvPr/>
        </p:nvPicPr>
        <p:blipFill>
          <a:blip r:embed="rId2"/>
          <a:stretch>
            <a:fillRect/>
          </a:stretch>
        </p:blipFill>
        <p:spPr>
          <a:xfrm>
            <a:off x="7072862" y="3627614"/>
            <a:ext cx="2268252" cy="3141349"/>
          </a:xfrm>
          <a:prstGeom prst="rect">
            <a:avLst/>
          </a:prstGeom>
        </p:spPr>
      </p:pic>
      <p:sp>
        <p:nvSpPr>
          <p:cNvPr id="6" name="직사각형 5"/>
          <p:cNvSpPr/>
          <p:nvPr/>
        </p:nvSpPr>
        <p:spPr>
          <a:xfrm>
            <a:off x="6390816" y="6768963"/>
            <a:ext cx="3672408" cy="338554"/>
          </a:xfrm>
          <a:prstGeom prst="rect">
            <a:avLst/>
          </a:prstGeom>
        </p:spPr>
        <p:txBody>
          <a:bodyPr wrap="square">
            <a:spAutoFit/>
          </a:bodyPr>
          <a:lstStyle/>
          <a:p>
            <a:r>
              <a:rPr lang="ko-KR" altLang="en-US" sz="800" dirty="0"/>
              <a:t>https://</a:t>
            </a:r>
            <a:r>
              <a:rPr lang="ko-KR" altLang="en-US" sz="800" dirty="0">
                <a:latin typeface="Times New Roman" panose="02020603050405020304" pitchFamily="18" charset="0"/>
                <a:cs typeface="Times New Roman" panose="02020603050405020304" pitchFamily="18" charset="0"/>
              </a:rPr>
              <a:t>m.blog.naver.com/PostView.naver?isHttpsRedirect=true&amp;blogId=nunuari&amp;logNo=220597864914&amp;view=img_2</a:t>
            </a:r>
          </a:p>
        </p:txBody>
      </p:sp>
      <p:pic>
        <p:nvPicPr>
          <p:cNvPr id="1026" name="Picture 2" descr="https://t1.daumcdn.net/cfile/tistory/99360B445DFD5A67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858" y="3636615"/>
            <a:ext cx="5075233" cy="3115957"/>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702184" y="6732959"/>
            <a:ext cx="5346700" cy="584775"/>
          </a:xfrm>
          <a:prstGeom prst="rect">
            <a:avLst/>
          </a:prstGeom>
        </p:spPr>
        <p:txBody>
          <a:bodyPr>
            <a:spAutoFit/>
          </a:bodyPr>
          <a:lstStyle/>
          <a:p>
            <a:r>
              <a:rPr lang="ko-KR" altLang="en-US" sz="800" dirty="0">
                <a:latin typeface="Times New Roman" panose="02020603050405020304" pitchFamily="18" charset="0"/>
                <a:cs typeface="Times New Roman" panose="02020603050405020304" pitchFamily="18" charset="0"/>
              </a:rPr>
              <a:t>https://historylibrary.net/entry/%EC%88%9C%EA%B0%84%ED%8F%AC%EC%B0%A9-%ED%81%AC%EB%A6%AC%EC%8A%A4%EB%A7%88%EC%8A%A4-%EC%95%85%EB%AA%BD-%EB%8C%80%EC%97%B0%EA%B0%81%ED%98%B8%ED%85%94-%ED%99%94%EC%9E%AC-%EB%8C%80%EC%B0%B8%EC%82%AC</a:t>
            </a:r>
          </a:p>
        </p:txBody>
      </p:sp>
      <p:sp>
        <p:nvSpPr>
          <p:cNvPr id="12" name="내용 개체 틀 2">
            <a:extLst>
              <a:ext uri="{FF2B5EF4-FFF2-40B4-BE49-F238E27FC236}">
                <a16:creationId xmlns:a16="http://schemas.microsoft.com/office/drawing/2014/main" id="{CB3CCC4D-447F-418A-8BDF-672E2EBE252F}"/>
              </a:ext>
            </a:extLst>
          </p:cNvPr>
          <p:cNvSpPr>
            <a:spLocks noGrp="1"/>
          </p:cNvSpPr>
          <p:nvPr>
            <p:ph idx="10"/>
          </p:nvPr>
        </p:nvSpPr>
        <p:spPr>
          <a:xfrm>
            <a:off x="513245" y="432259"/>
            <a:ext cx="9529893" cy="365130"/>
          </a:xfrm>
        </p:spPr>
        <p:txBody>
          <a:bodyPr/>
          <a:lstStyle/>
          <a:p>
            <a:r>
              <a:rPr lang="en-US" altLang="ko-KR" dirty="0"/>
              <a:t>1970s (</a:t>
            </a:r>
            <a:r>
              <a:rPr lang="en-US" altLang="ko-KR" dirty="0" smtClean="0"/>
              <a:t>1971~1980</a:t>
            </a:r>
            <a:r>
              <a:rPr lang="en-US" altLang="ko-KR" dirty="0"/>
              <a:t>)</a:t>
            </a:r>
            <a:endParaRPr lang="ko-KR" altLang="en-US" dirty="0"/>
          </a:p>
        </p:txBody>
      </p:sp>
    </p:spTree>
    <p:extLst>
      <p:ext uri="{BB962C8B-B14F-4D97-AF65-F5344CB8AC3E}">
        <p14:creationId xmlns:p14="http://schemas.microsoft.com/office/powerpoint/2010/main" val="4778861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6" y="1078669"/>
            <a:ext cx="10287168" cy="6277905"/>
          </a:xfrm>
        </p:spPr>
        <p:txBody>
          <a:bodyPr/>
          <a:lstStyle/>
          <a:p>
            <a:pPr lvl="1" fontAlgn="ctr" latinLnBrk="0">
              <a:lnSpc>
                <a:spcPct val="114000"/>
              </a:lnSpc>
              <a:spcBef>
                <a:spcPts val="300"/>
              </a:spcBef>
              <a:spcAft>
                <a:spcPts val="300"/>
              </a:spcAft>
            </a:pPr>
            <a:r>
              <a:rPr lang="en-US" altLang="ko-KR" b="1" dirty="0"/>
              <a:t>10-year housing construction plan(1972~1981)</a:t>
            </a:r>
            <a:r>
              <a:rPr lang="ko-KR" altLang="en-US" b="1" dirty="0"/>
              <a:t> </a:t>
            </a:r>
            <a:endParaRPr lang="en-US" altLang="ko-KR" b="1" dirty="0"/>
          </a:p>
          <a:p>
            <a:pPr lvl="2" fontAlgn="ctr" latinLnBrk="0">
              <a:lnSpc>
                <a:spcPct val="114000"/>
              </a:lnSpc>
              <a:spcBef>
                <a:spcPts val="300"/>
              </a:spcBef>
              <a:spcAft>
                <a:spcPts val="300"/>
              </a:spcAft>
            </a:pPr>
            <a:r>
              <a:rPr lang="en-US" altLang="ko-KR" dirty="0"/>
              <a:t>Target to build 2.5 million homes </a:t>
            </a:r>
            <a:r>
              <a:rPr lang="en-US" altLang="ko-KR" dirty="0" smtClean="0"/>
              <a:t>nationwide</a:t>
            </a:r>
          </a:p>
          <a:p>
            <a:pPr lvl="2" fontAlgn="ctr" latinLnBrk="0">
              <a:lnSpc>
                <a:spcPct val="114000"/>
              </a:lnSpc>
              <a:spcBef>
                <a:spcPts val="300"/>
              </a:spcBef>
              <a:spcAft>
                <a:spcPts val="300"/>
              </a:spcAft>
            </a:pPr>
            <a:r>
              <a:rPr lang="en-US" altLang="ko-KR" dirty="0"/>
              <a:t>In 1972, the Housing Construction Promotion Act was enacted</a:t>
            </a:r>
            <a:r>
              <a:rPr lang="en-US" altLang="ko-KR" dirty="0" smtClean="0"/>
              <a:t>.</a:t>
            </a:r>
          </a:p>
          <a:p>
            <a:pPr lvl="1" fontAlgn="ctr" latinLnBrk="0">
              <a:lnSpc>
                <a:spcPct val="114000"/>
              </a:lnSpc>
              <a:spcBef>
                <a:spcPts val="300"/>
              </a:spcBef>
              <a:spcAft>
                <a:spcPts val="300"/>
              </a:spcAft>
            </a:pPr>
            <a:endParaRPr lang="en-US" altLang="ko-KR" sz="700" dirty="0"/>
          </a:p>
          <a:p>
            <a:pPr lvl="1" fontAlgn="ctr" latinLnBrk="0">
              <a:lnSpc>
                <a:spcPct val="114000"/>
              </a:lnSpc>
              <a:spcBef>
                <a:spcPts val="300"/>
              </a:spcBef>
              <a:spcAft>
                <a:spcPts val="300"/>
              </a:spcAft>
            </a:pPr>
            <a:r>
              <a:rPr lang="en-US" altLang="ko-KR" dirty="0" smtClean="0"/>
              <a:t>In </a:t>
            </a:r>
            <a:r>
              <a:rPr lang="en-US" altLang="ko-KR" dirty="0" smtClean="0"/>
              <a:t>1975</a:t>
            </a:r>
            <a:r>
              <a:rPr lang="en-US" altLang="ko-KR" b="1" dirty="0" smtClean="0"/>
              <a:t>, Overseas </a:t>
            </a:r>
            <a:r>
              <a:rPr lang="en-US" altLang="ko-KR" b="1" dirty="0"/>
              <a:t>Construction Promotion Act enacted</a:t>
            </a:r>
            <a:r>
              <a:rPr lang="en-US" altLang="ko-KR" dirty="0"/>
              <a:t>. Support for construction companies to enter the Middle East construction </a:t>
            </a:r>
            <a:r>
              <a:rPr lang="en-US" altLang="ko-KR" dirty="0" smtClean="0"/>
              <a:t>market</a:t>
            </a:r>
          </a:p>
          <a:p>
            <a:pPr lvl="1" fontAlgn="ctr" latinLnBrk="0">
              <a:lnSpc>
                <a:spcPct val="114000"/>
              </a:lnSpc>
              <a:spcBef>
                <a:spcPts val="300"/>
              </a:spcBef>
              <a:spcAft>
                <a:spcPts val="300"/>
              </a:spcAft>
            </a:pPr>
            <a:endParaRPr lang="en-US" altLang="ko-KR" sz="500" dirty="0"/>
          </a:p>
          <a:p>
            <a:pPr lvl="1" fontAlgn="ctr" latinLnBrk="0">
              <a:lnSpc>
                <a:spcPct val="114000"/>
              </a:lnSpc>
              <a:spcBef>
                <a:spcPts val="300"/>
              </a:spcBef>
              <a:spcAft>
                <a:spcPts val="300"/>
              </a:spcAft>
            </a:pPr>
            <a:r>
              <a:rPr lang="en-US" altLang="ko-KR" b="1" dirty="0" smtClean="0"/>
              <a:t>Building </a:t>
            </a:r>
            <a:r>
              <a:rPr lang="en-US" altLang="ko-KR" b="1" dirty="0"/>
              <a:t>Code Revision History</a:t>
            </a:r>
            <a:endParaRPr lang="en-US" altLang="ko-KR" b="1" dirty="0" smtClean="0"/>
          </a:p>
          <a:p>
            <a:pPr lvl="2" fontAlgn="ctr" latinLnBrk="0">
              <a:lnSpc>
                <a:spcPct val="114000"/>
              </a:lnSpc>
              <a:spcBef>
                <a:spcPts val="300"/>
              </a:spcBef>
              <a:spcAft>
                <a:spcPts val="300"/>
              </a:spcAft>
            </a:pPr>
            <a:r>
              <a:rPr lang="en-US" altLang="ko-KR" b="1" dirty="0"/>
              <a:t>Most government-led regulations are newly established and strengthened, and preventive supervisory regulations have been introduced and strengthened</a:t>
            </a:r>
            <a:r>
              <a:rPr lang="en-US" altLang="ko-KR" dirty="0" smtClean="0"/>
              <a:t>.</a:t>
            </a:r>
          </a:p>
          <a:p>
            <a:pPr lvl="2" fontAlgn="ctr" latinLnBrk="0">
              <a:lnSpc>
                <a:spcPct val="114000"/>
              </a:lnSpc>
              <a:spcBef>
                <a:spcPts val="300"/>
              </a:spcBef>
              <a:spcAft>
                <a:spcPts val="300"/>
              </a:spcAft>
            </a:pPr>
            <a:r>
              <a:rPr lang="en-US" altLang="ko-KR" dirty="0" smtClean="0"/>
              <a:t>In </a:t>
            </a:r>
            <a:r>
              <a:rPr lang="en-US" altLang="ko-KR" dirty="0"/>
              <a:t>particular, security and factory-related environmental pollution prevention regulations, urban overcrowding prevention, urban aesthetics, efficient use of land, housing shortage, fire related regulations and penalties, parking lots, energy conservation, simplification of civil complaints and strengthening of regulations</a:t>
            </a:r>
            <a:r>
              <a:rPr lang="en-US" altLang="ko-KR" dirty="0" smtClean="0"/>
              <a:t>.</a:t>
            </a:r>
          </a:p>
          <a:p>
            <a:pPr lvl="2" fontAlgn="ctr" latinLnBrk="0">
              <a:lnSpc>
                <a:spcPct val="114000"/>
              </a:lnSpc>
              <a:spcBef>
                <a:spcPts val="300"/>
              </a:spcBef>
              <a:spcAft>
                <a:spcPts val="300"/>
              </a:spcAft>
            </a:pPr>
            <a:r>
              <a:rPr lang="en-US" altLang="ko-KR" b="1" dirty="0" smtClean="0"/>
              <a:t>Firefighting </a:t>
            </a:r>
            <a:r>
              <a:rPr lang="en-US" altLang="ko-KR" b="1" dirty="0"/>
              <a:t>related regulations, energy saving, and security regulations are newly established due to domestic and foreign incidents such as large fires and oil shocks</a:t>
            </a:r>
            <a:r>
              <a:rPr lang="en-US" altLang="ko-KR" b="1" dirty="0" smtClean="0"/>
              <a:t>.</a:t>
            </a:r>
          </a:p>
          <a:p>
            <a:pPr lvl="2" fontAlgn="ctr" latinLnBrk="0">
              <a:lnSpc>
                <a:spcPct val="114000"/>
              </a:lnSpc>
              <a:spcBef>
                <a:spcPts val="300"/>
              </a:spcBef>
              <a:spcAft>
                <a:spcPts val="300"/>
              </a:spcAft>
            </a:pPr>
            <a:r>
              <a:rPr lang="en-US" altLang="ko-KR" dirty="0" smtClean="0"/>
              <a:t>New </a:t>
            </a:r>
            <a:r>
              <a:rPr lang="en-US" altLang="ko-KR" dirty="0"/>
              <a:t>regulations regarding environmental pollution prevention regulations, pollution prevention and standard design drawings of factories</a:t>
            </a:r>
            <a:r>
              <a:rPr lang="en-US" altLang="ko-KR" dirty="0" smtClean="0"/>
              <a:t>.</a:t>
            </a:r>
          </a:p>
          <a:p>
            <a:pPr lvl="2" fontAlgn="ctr" latinLnBrk="0">
              <a:lnSpc>
                <a:spcPct val="114000"/>
              </a:lnSpc>
              <a:spcBef>
                <a:spcPts val="300"/>
              </a:spcBef>
              <a:spcAft>
                <a:spcPts val="300"/>
              </a:spcAft>
            </a:pPr>
            <a:r>
              <a:rPr lang="en-US" altLang="ko-KR" dirty="0" smtClean="0"/>
              <a:t>Preparing </a:t>
            </a:r>
            <a:r>
              <a:rPr lang="en-US" altLang="ko-KR" dirty="0"/>
              <a:t>rules for prevention through the establishment of construction supervision, interim inspection, and maintenance systems</a:t>
            </a:r>
            <a:r>
              <a:rPr lang="en-US" altLang="ko-KR" dirty="0" smtClean="0"/>
              <a:t>.</a:t>
            </a:r>
          </a:p>
          <a:p>
            <a:pPr lvl="2" fontAlgn="ctr" latinLnBrk="0">
              <a:lnSpc>
                <a:spcPct val="114000"/>
              </a:lnSpc>
              <a:spcBef>
                <a:spcPts val="300"/>
              </a:spcBef>
              <a:spcAft>
                <a:spcPts val="300"/>
              </a:spcAft>
            </a:pPr>
            <a:r>
              <a:rPr lang="en-US" altLang="ko-KR" b="1" dirty="0" smtClean="0"/>
              <a:t>In </a:t>
            </a:r>
            <a:r>
              <a:rPr lang="en-US" altLang="ko-KR" b="1" dirty="0"/>
              <a:t>the 1960s, fire regulations focused on safety and fire extinguishing, and in the 1970s, regulations for early ignition prevention, evacuation from high-rise buildings, and buildings that are prone to fire were newly established.</a:t>
            </a:r>
            <a:endParaRPr lang="ko-KR" altLang="en-US" b="1" dirty="0"/>
          </a:p>
        </p:txBody>
      </p:sp>
      <p:sp>
        <p:nvSpPr>
          <p:cNvPr id="5" name="내용 개체 틀 2">
            <a:extLst>
              <a:ext uri="{FF2B5EF4-FFF2-40B4-BE49-F238E27FC236}">
                <a16:creationId xmlns:a16="http://schemas.microsoft.com/office/drawing/2014/main" id="{CB3CCC4D-447F-418A-8BDF-672E2EBE252F}"/>
              </a:ext>
            </a:extLst>
          </p:cNvPr>
          <p:cNvSpPr>
            <a:spLocks noGrp="1"/>
          </p:cNvSpPr>
          <p:nvPr>
            <p:ph idx="10"/>
          </p:nvPr>
        </p:nvSpPr>
        <p:spPr>
          <a:xfrm>
            <a:off x="533331" y="432259"/>
            <a:ext cx="9529893" cy="365130"/>
          </a:xfrm>
        </p:spPr>
        <p:txBody>
          <a:bodyPr/>
          <a:lstStyle/>
          <a:p>
            <a:r>
              <a:rPr lang="en-US" altLang="ko-KR" dirty="0"/>
              <a:t>1970s (</a:t>
            </a:r>
            <a:r>
              <a:rPr lang="en-US" altLang="ko-KR" dirty="0" smtClean="0"/>
              <a:t>1971~1980</a:t>
            </a:r>
            <a:r>
              <a:rPr lang="en-US" altLang="ko-KR" dirty="0"/>
              <a:t>)</a:t>
            </a:r>
            <a:endParaRPr lang="ko-KR" altLang="en-US" dirty="0"/>
          </a:p>
        </p:txBody>
      </p:sp>
    </p:spTree>
    <p:extLst>
      <p:ext uri="{BB962C8B-B14F-4D97-AF65-F5344CB8AC3E}">
        <p14:creationId xmlns:p14="http://schemas.microsoft.com/office/powerpoint/2010/main" val="18583588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107147" cy="6277905"/>
          </a:xfrm>
        </p:spPr>
        <p:txBody>
          <a:bodyPr/>
          <a:lstStyle/>
          <a:p>
            <a:pPr lvl="1" fontAlgn="ctr" latinLnBrk="0">
              <a:spcBef>
                <a:spcPts val="600"/>
              </a:spcBef>
              <a:spcAft>
                <a:spcPts val="0"/>
              </a:spcAft>
            </a:pPr>
            <a:r>
              <a:rPr lang="en-US" altLang="ko-KR" b="1" dirty="0"/>
              <a:t>The period when national infrastructure began to be reorganized and full-scale urbanization took </a:t>
            </a:r>
            <a:r>
              <a:rPr lang="en-US" altLang="ko-KR" b="1" dirty="0" smtClean="0"/>
              <a:t>place</a:t>
            </a:r>
          </a:p>
          <a:p>
            <a:pPr lvl="1" fontAlgn="ctr" latinLnBrk="0">
              <a:spcBef>
                <a:spcPts val="600"/>
              </a:spcBef>
              <a:spcAft>
                <a:spcPts val="0"/>
              </a:spcAft>
            </a:pPr>
            <a:r>
              <a:rPr lang="en-US" altLang="ko-KR" dirty="0" smtClean="0"/>
              <a:t>National </a:t>
            </a:r>
            <a:r>
              <a:rPr lang="en-US" altLang="ko-KR" dirty="0"/>
              <a:t>and regional plans are pouring in, and construction of 2 million houses is </a:t>
            </a:r>
            <a:r>
              <a:rPr lang="en-US" altLang="ko-KR" dirty="0" smtClean="0"/>
              <a:t>promoted</a:t>
            </a:r>
          </a:p>
          <a:p>
            <a:pPr lvl="1" fontAlgn="ctr" latinLnBrk="0">
              <a:spcBef>
                <a:spcPts val="600"/>
              </a:spcBef>
              <a:spcAft>
                <a:spcPts val="0"/>
              </a:spcAft>
            </a:pPr>
            <a:r>
              <a:rPr lang="en-US" altLang="ko-KR" b="1" dirty="0" smtClean="0"/>
              <a:t>Distribution </a:t>
            </a:r>
            <a:r>
              <a:rPr lang="en-US" altLang="ko-KR" b="1" dirty="0"/>
              <a:t>of growth emerges as a major </a:t>
            </a:r>
            <a:r>
              <a:rPr lang="en-US" altLang="ko-KR" b="1" dirty="0" smtClean="0"/>
              <a:t>issue</a:t>
            </a:r>
          </a:p>
          <a:p>
            <a:pPr lvl="1" fontAlgn="ctr" latinLnBrk="0">
              <a:spcBef>
                <a:spcPts val="600"/>
              </a:spcBef>
              <a:spcAft>
                <a:spcPts val="0"/>
              </a:spcAft>
            </a:pPr>
            <a:r>
              <a:rPr lang="en-US" altLang="ko-KR" dirty="0" smtClean="0"/>
              <a:t>Promotion </a:t>
            </a:r>
            <a:r>
              <a:rPr lang="en-US" altLang="ko-KR" dirty="0"/>
              <a:t>of the 2nd comprehensive national land development </a:t>
            </a:r>
            <a:r>
              <a:rPr lang="en-US" altLang="ko-KR" dirty="0" smtClean="0"/>
              <a:t>plan</a:t>
            </a:r>
          </a:p>
          <a:p>
            <a:pPr lvl="1" fontAlgn="ctr" latinLnBrk="0">
              <a:spcBef>
                <a:spcPts val="600"/>
              </a:spcBef>
              <a:spcAft>
                <a:spcPts val="0"/>
              </a:spcAft>
            </a:pPr>
            <a:r>
              <a:rPr lang="en-US" altLang="ko-KR" dirty="0" smtClean="0"/>
              <a:t>In </a:t>
            </a:r>
            <a:r>
              <a:rPr lang="en-US" altLang="ko-KR" dirty="0"/>
              <a:t>order to correct the phenomenon of overcrowding in the metropolitan area centered on Seoul, the Seoul Metropolitan Area Reorganization Plan is implemented and development profit recovery measures are </a:t>
            </a:r>
            <a:r>
              <a:rPr lang="en-US" altLang="ko-KR" dirty="0" smtClean="0"/>
              <a:t>implemented</a:t>
            </a:r>
          </a:p>
          <a:p>
            <a:pPr lvl="1" fontAlgn="ctr" latinLnBrk="0">
              <a:spcBef>
                <a:spcPts val="600"/>
              </a:spcBef>
              <a:spcAft>
                <a:spcPts val="0"/>
              </a:spcAft>
            </a:pPr>
            <a:r>
              <a:rPr lang="en-US" altLang="ko-KR" dirty="0" smtClean="0"/>
              <a:t>With </a:t>
            </a:r>
            <a:r>
              <a:rPr lang="en-US" altLang="ko-KR" dirty="0"/>
              <a:t>the complete revision of the Urban Planning Act, the foundation for new town development was established by establishing a basic urban plan, institutionalizing resident participation, and enacting the </a:t>
            </a:r>
            <a:r>
              <a:rPr lang="en-US" altLang="ko-KR" b="1" dirty="0"/>
              <a:t>Housing Site Development Promotion Act (</a:t>
            </a:r>
            <a:r>
              <a:rPr lang="en-US" altLang="ko-KR" b="1" dirty="0" err="1"/>
              <a:t>Bundang</a:t>
            </a:r>
            <a:r>
              <a:rPr lang="en-US" altLang="ko-KR" b="1" dirty="0"/>
              <a:t>, </a:t>
            </a:r>
            <a:r>
              <a:rPr lang="en-US" altLang="ko-KR" b="1" dirty="0" err="1"/>
              <a:t>Ilsan</a:t>
            </a:r>
            <a:r>
              <a:rPr lang="en-US" altLang="ko-KR" b="1" dirty="0"/>
              <a:t>, etc.)</a:t>
            </a:r>
            <a:endParaRPr lang="ko-KR" altLang="en-US" b="1" dirty="0"/>
          </a:p>
          <a:p>
            <a:pPr latinLnBrk="0"/>
            <a:endParaRPr lang="ko-KR" altLang="en-US"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212" y="4428703"/>
            <a:ext cx="8863025" cy="2766993"/>
          </a:xfrm>
          <a:prstGeom prst="rect">
            <a:avLst/>
          </a:prstGeom>
        </p:spPr>
      </p:pic>
      <p:sp>
        <p:nvSpPr>
          <p:cNvPr id="6" name="내용 개체 틀 2">
            <a:extLst>
              <a:ext uri="{FF2B5EF4-FFF2-40B4-BE49-F238E27FC236}">
                <a16:creationId xmlns:a16="http://schemas.microsoft.com/office/drawing/2014/main" id="{CB3CCC4D-447F-418A-8BDF-672E2EBE252F}"/>
              </a:ext>
            </a:extLst>
          </p:cNvPr>
          <p:cNvSpPr>
            <a:spLocks noGrp="1"/>
          </p:cNvSpPr>
          <p:nvPr>
            <p:ph idx="10"/>
          </p:nvPr>
        </p:nvSpPr>
        <p:spPr>
          <a:xfrm>
            <a:off x="533331" y="432259"/>
            <a:ext cx="9529893" cy="365130"/>
          </a:xfrm>
        </p:spPr>
        <p:txBody>
          <a:bodyPr/>
          <a:lstStyle/>
          <a:p>
            <a:r>
              <a:rPr lang="en-US" altLang="ko-KR" dirty="0" smtClean="0"/>
              <a:t>1980s </a:t>
            </a:r>
            <a:r>
              <a:rPr lang="en-US" altLang="ko-KR" dirty="0"/>
              <a:t>(</a:t>
            </a:r>
            <a:r>
              <a:rPr lang="en-US" altLang="ko-KR" dirty="0" smtClean="0"/>
              <a:t>1981~1990</a:t>
            </a:r>
            <a:r>
              <a:rPr lang="en-US" altLang="ko-KR" dirty="0"/>
              <a:t>)</a:t>
            </a:r>
            <a:endParaRPr lang="ko-KR" altLang="en-US" dirty="0"/>
          </a:p>
        </p:txBody>
      </p:sp>
    </p:spTree>
    <p:extLst>
      <p:ext uri="{BB962C8B-B14F-4D97-AF65-F5344CB8AC3E}">
        <p14:creationId xmlns:p14="http://schemas.microsoft.com/office/powerpoint/2010/main" val="41356874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810196" y="936315"/>
            <a:ext cx="8280920" cy="6277905"/>
          </a:xfrm>
        </p:spPr>
        <p:txBody>
          <a:bodyPr/>
          <a:lstStyle/>
          <a:p>
            <a:pPr latinLnBrk="0">
              <a:lnSpc>
                <a:spcPct val="150000"/>
              </a:lnSpc>
            </a:pPr>
            <a:endParaRPr lang="en-US" altLang="ko-KR" sz="2400" dirty="0" smtClean="0"/>
          </a:p>
          <a:p>
            <a:pPr latinLnBrk="0">
              <a:lnSpc>
                <a:spcPct val="150000"/>
              </a:lnSpc>
            </a:pPr>
            <a:r>
              <a:rPr lang="en-US" altLang="ko-KR" sz="2000" dirty="0" smtClean="0"/>
              <a:t>Introduction</a:t>
            </a:r>
          </a:p>
          <a:p>
            <a:pPr latinLnBrk="0">
              <a:lnSpc>
                <a:spcPct val="150000"/>
              </a:lnSpc>
            </a:pPr>
            <a:r>
              <a:rPr lang="en-US" altLang="ko-KR" sz="2000" dirty="0" smtClean="0"/>
              <a:t>1950s</a:t>
            </a:r>
            <a:r>
              <a:rPr lang="ko-KR" altLang="en-US" sz="2000" dirty="0" smtClean="0"/>
              <a:t> </a:t>
            </a:r>
            <a:r>
              <a:rPr lang="en-US" altLang="ko-KR" sz="2000" dirty="0" smtClean="0"/>
              <a:t>(1950~1960) </a:t>
            </a:r>
          </a:p>
          <a:p>
            <a:pPr latinLnBrk="0">
              <a:lnSpc>
                <a:spcPct val="150000"/>
              </a:lnSpc>
            </a:pPr>
            <a:r>
              <a:rPr lang="en-US" altLang="ko-KR" sz="2000" dirty="0" smtClean="0"/>
              <a:t>1960s</a:t>
            </a:r>
            <a:r>
              <a:rPr lang="ko-KR" altLang="en-US" sz="2000" dirty="0" smtClean="0"/>
              <a:t> </a:t>
            </a:r>
            <a:r>
              <a:rPr lang="en-US" altLang="ko-KR" sz="2000" dirty="0" smtClean="0"/>
              <a:t>(1961~1970)</a:t>
            </a:r>
            <a:endParaRPr lang="ko-KR" altLang="en-US" sz="2000" dirty="0"/>
          </a:p>
          <a:p>
            <a:pPr latinLnBrk="0">
              <a:lnSpc>
                <a:spcPct val="150000"/>
              </a:lnSpc>
            </a:pPr>
            <a:r>
              <a:rPr lang="en-US" altLang="ko-KR" sz="2000" dirty="0" smtClean="0"/>
              <a:t>1970s</a:t>
            </a:r>
            <a:r>
              <a:rPr lang="ko-KR" altLang="en-US" sz="2000" dirty="0" smtClean="0"/>
              <a:t> </a:t>
            </a:r>
            <a:r>
              <a:rPr lang="en-US" altLang="ko-KR" sz="2000" dirty="0" smtClean="0"/>
              <a:t>(1971~1980)</a:t>
            </a:r>
            <a:endParaRPr lang="ko-KR" altLang="en-US" sz="2000" dirty="0"/>
          </a:p>
          <a:p>
            <a:pPr latinLnBrk="0">
              <a:lnSpc>
                <a:spcPct val="150000"/>
              </a:lnSpc>
            </a:pPr>
            <a:r>
              <a:rPr lang="en-US" altLang="ko-KR" sz="2000" dirty="0" smtClean="0"/>
              <a:t>1980s</a:t>
            </a:r>
            <a:r>
              <a:rPr lang="ko-KR" altLang="en-US" sz="2000" dirty="0" smtClean="0"/>
              <a:t> </a:t>
            </a:r>
            <a:r>
              <a:rPr lang="en-US" altLang="ko-KR" sz="2000" dirty="0" smtClean="0"/>
              <a:t>(1981~1980)</a:t>
            </a:r>
            <a:endParaRPr lang="ko-KR" altLang="en-US" sz="2000" dirty="0"/>
          </a:p>
          <a:p>
            <a:pPr latinLnBrk="0">
              <a:lnSpc>
                <a:spcPct val="150000"/>
              </a:lnSpc>
            </a:pPr>
            <a:r>
              <a:rPr lang="en-US" altLang="ko-KR" sz="2000" dirty="0" smtClean="0"/>
              <a:t>1990s</a:t>
            </a:r>
            <a:r>
              <a:rPr lang="ko-KR" altLang="en-US" sz="2000" dirty="0" smtClean="0"/>
              <a:t> </a:t>
            </a:r>
            <a:r>
              <a:rPr lang="en-US" altLang="ko-KR" sz="2000" dirty="0" smtClean="0"/>
              <a:t>(1991~2000)</a:t>
            </a:r>
            <a:endParaRPr lang="ko-KR" altLang="en-US" sz="2000" dirty="0"/>
          </a:p>
          <a:p>
            <a:pPr latinLnBrk="0">
              <a:lnSpc>
                <a:spcPct val="150000"/>
              </a:lnSpc>
            </a:pPr>
            <a:r>
              <a:rPr lang="en-US" altLang="ko-KR" sz="2000" dirty="0" smtClean="0"/>
              <a:t>2000s</a:t>
            </a:r>
            <a:r>
              <a:rPr lang="ko-KR" altLang="en-US" sz="2000" dirty="0" smtClean="0"/>
              <a:t> </a:t>
            </a:r>
            <a:r>
              <a:rPr lang="en-US" altLang="ko-KR" sz="2000" dirty="0" smtClean="0"/>
              <a:t>(2001~   </a:t>
            </a:r>
            <a:r>
              <a:rPr lang="en-US" altLang="ko-KR" sz="2000" dirty="0"/>
              <a:t>)</a:t>
            </a:r>
            <a:endParaRPr lang="ko-KR" altLang="en-US" sz="2000" dirty="0"/>
          </a:p>
          <a:p>
            <a:pPr latinLnBrk="0">
              <a:lnSpc>
                <a:spcPct val="150000"/>
              </a:lnSpc>
            </a:pPr>
            <a:r>
              <a:rPr lang="en-US" altLang="ko-KR" sz="2000" dirty="0" smtClean="0"/>
              <a:t>Conclusion</a:t>
            </a:r>
            <a:endParaRPr lang="ko-KR" altLang="en-US" sz="2000" dirty="0"/>
          </a:p>
          <a:p>
            <a:pPr latinLnBrk="0"/>
            <a:endParaRPr lang="ko-KR" altLang="en-US" dirty="0"/>
          </a:p>
          <a:p>
            <a:pPr latinLnBrk="0"/>
            <a:endParaRPr lang="en-US" altLang="ko-KR" dirty="0" smtClean="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smtClean="0"/>
              <a:t>Index</a:t>
            </a:r>
            <a:endParaRPr lang="ko-KR" altLang="en-US" dirty="0"/>
          </a:p>
        </p:txBody>
      </p:sp>
    </p:spTree>
    <p:extLst>
      <p:ext uri="{BB962C8B-B14F-4D97-AF65-F5344CB8AC3E}">
        <p14:creationId xmlns:p14="http://schemas.microsoft.com/office/powerpoint/2010/main" val="27043690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342144" y="1044327"/>
            <a:ext cx="10035139" cy="6277905"/>
          </a:xfrm>
        </p:spPr>
        <p:txBody>
          <a:bodyPr/>
          <a:lstStyle/>
          <a:p>
            <a:pPr latinLnBrk="0"/>
            <a:r>
              <a:rPr lang="en-US" altLang="ko-KR" dirty="0" smtClean="0"/>
              <a:t>Construction Environment</a:t>
            </a:r>
          </a:p>
          <a:p>
            <a:pPr lvl="1" fontAlgn="ctr" latinLnBrk="0">
              <a:spcBef>
                <a:spcPts val="600"/>
              </a:spcBef>
            </a:pPr>
            <a:r>
              <a:rPr lang="en-US" altLang="ko-KR" b="1" dirty="0" smtClean="0"/>
              <a:t>Changes in the construction industry environment</a:t>
            </a:r>
          </a:p>
          <a:p>
            <a:pPr lvl="2" fontAlgn="ctr" latinLnBrk="0"/>
            <a:r>
              <a:rPr lang="en-US" altLang="ko-KR" b="1" dirty="0" smtClean="0"/>
              <a:t>Rapid decrease in construction orders: The scale of overseas construction orders also decreased sharply in the aftermath of the second oil shock</a:t>
            </a:r>
          </a:p>
          <a:p>
            <a:pPr lvl="2" fontAlgn="ctr" latinLnBrk="0"/>
            <a:r>
              <a:rPr lang="en-US" altLang="ko-KR" dirty="0" smtClean="0"/>
              <a:t>Fierce </a:t>
            </a:r>
            <a:r>
              <a:rPr lang="en-US" altLang="ko-KR" dirty="0"/>
              <a:t>competition for orders due to reduction in construction </a:t>
            </a:r>
            <a:r>
              <a:rPr lang="en-US" altLang="ko-KR" dirty="0" smtClean="0"/>
              <a:t>volume</a:t>
            </a:r>
          </a:p>
          <a:p>
            <a:pPr lvl="2" fontAlgn="ctr" latinLnBrk="0"/>
            <a:r>
              <a:rPr lang="en-US" altLang="ko-KR" dirty="0" smtClean="0"/>
              <a:t>In</a:t>
            </a:r>
            <a:r>
              <a:rPr lang="ko-KR" altLang="en-US" dirty="0" smtClean="0"/>
              <a:t> </a:t>
            </a:r>
            <a:r>
              <a:rPr lang="en-US" altLang="ko-KR" dirty="0" smtClean="0"/>
              <a:t>1989, </a:t>
            </a:r>
            <a:r>
              <a:rPr lang="en-US" altLang="ko-KR" dirty="0"/>
              <a:t>Manpower shortage and material shortage due to the </a:t>
            </a:r>
            <a:r>
              <a:rPr lang="en-US" altLang="ko-KR" dirty="0" smtClean="0"/>
              <a:t>construction </a:t>
            </a:r>
            <a:r>
              <a:rPr lang="en-US" altLang="ko-KR" dirty="0"/>
              <a:t>of 2 million housing </a:t>
            </a:r>
            <a:r>
              <a:rPr lang="en-US" altLang="ko-KR" dirty="0" smtClean="0"/>
              <a:t>units</a:t>
            </a:r>
          </a:p>
          <a:p>
            <a:pPr lvl="2" fontAlgn="ctr" latinLnBrk="0"/>
            <a:endParaRPr lang="en-US" altLang="ko-KR" dirty="0" smtClean="0"/>
          </a:p>
          <a:p>
            <a:pPr lvl="1" fontAlgn="ctr" latinLnBrk="0">
              <a:spcBef>
                <a:spcPts val="600"/>
              </a:spcBef>
            </a:pPr>
            <a:r>
              <a:rPr lang="en-US" altLang="ko-KR" b="1" dirty="0"/>
              <a:t>1981. 10: Establishment of Han River Comprehensive Development </a:t>
            </a:r>
            <a:r>
              <a:rPr lang="en-US" altLang="ko-KR" b="1" dirty="0" smtClean="0"/>
              <a:t>Project</a:t>
            </a:r>
          </a:p>
          <a:p>
            <a:pPr lvl="1" fontAlgn="ctr" latinLnBrk="0">
              <a:spcBef>
                <a:spcPts val="600"/>
              </a:spcBef>
            </a:pPr>
            <a:endParaRPr lang="en-US" altLang="ko-KR" sz="1000" dirty="0" smtClean="0"/>
          </a:p>
          <a:p>
            <a:pPr lvl="1" fontAlgn="ctr" latinLnBrk="0">
              <a:spcBef>
                <a:spcPts val="600"/>
              </a:spcBef>
            </a:pPr>
            <a:r>
              <a:rPr lang="en-US" altLang="ko-KR" dirty="0"/>
              <a:t>1980.2~1985.5: </a:t>
            </a:r>
            <a:r>
              <a:rPr lang="en-US" altLang="ko-KR" b="1" dirty="0"/>
              <a:t>Completion of Building 63 </a:t>
            </a:r>
            <a:r>
              <a:rPr lang="en-US" altLang="ko-KR" dirty="0"/>
              <a:t>(the tallest building at the time, 3 stories below </a:t>
            </a:r>
            <a:r>
              <a:rPr lang="en-US" altLang="ko-KR" dirty="0" smtClean="0"/>
              <a:t>and </a:t>
            </a:r>
            <a:r>
              <a:rPr lang="en-US" altLang="ko-KR" dirty="0"/>
              <a:t>60 above the ground</a:t>
            </a:r>
            <a:r>
              <a:rPr lang="en-US" altLang="ko-KR" dirty="0" smtClean="0"/>
              <a:t>)</a:t>
            </a:r>
          </a:p>
          <a:p>
            <a:pPr lvl="1" fontAlgn="ctr" latinLnBrk="0">
              <a:spcBef>
                <a:spcPts val="600"/>
              </a:spcBef>
            </a:pPr>
            <a:endParaRPr lang="en-US" altLang="ko-KR" sz="1000" dirty="0"/>
          </a:p>
          <a:p>
            <a:pPr lvl="1" fontAlgn="ctr" latinLnBrk="0">
              <a:spcBef>
                <a:spcPts val="600"/>
              </a:spcBef>
            </a:pPr>
            <a:r>
              <a:rPr lang="en-US" altLang="ko-KR" b="1" dirty="0"/>
              <a:t>1986 Independence Hall fire </a:t>
            </a:r>
            <a:r>
              <a:rPr lang="en-US" altLang="ko-KR" b="1" dirty="0" smtClean="0"/>
              <a:t>incident</a:t>
            </a:r>
          </a:p>
          <a:p>
            <a:pPr lvl="2" fontAlgn="ctr" latinLnBrk="0">
              <a:spcBef>
                <a:spcPts val="600"/>
              </a:spcBef>
            </a:pPr>
            <a:r>
              <a:rPr lang="en-US" altLang="ko-KR" dirty="0" smtClean="0"/>
              <a:t>Improvement </a:t>
            </a:r>
            <a:r>
              <a:rPr lang="en-US" altLang="ko-KR" dirty="0"/>
              <a:t>of the construction </a:t>
            </a:r>
            <a:r>
              <a:rPr lang="en-US" altLang="ko-KR" dirty="0" smtClean="0"/>
              <a:t>system </a:t>
            </a:r>
            <a:r>
              <a:rPr lang="en-US" altLang="ko-KR" dirty="0"/>
              <a:t>and measures against poor </a:t>
            </a:r>
            <a:r>
              <a:rPr lang="en-US" altLang="ko-KR" dirty="0" smtClean="0"/>
              <a:t>construction: </a:t>
            </a:r>
            <a:r>
              <a:rPr lang="en-US" altLang="ko-KR" b="1" dirty="0"/>
              <a:t>fundamental prevention of poor construction </a:t>
            </a:r>
            <a:r>
              <a:rPr lang="en-US" altLang="ko-KR" b="1" dirty="0" smtClean="0"/>
              <a:t>work</a:t>
            </a:r>
          </a:p>
          <a:p>
            <a:pPr lvl="2" fontAlgn="ctr" latinLnBrk="0"/>
            <a:r>
              <a:rPr lang="en-US" altLang="ko-KR" dirty="0" smtClean="0"/>
              <a:t>Since </a:t>
            </a:r>
            <a:r>
              <a:rPr lang="en-US" altLang="ko-KR" dirty="0"/>
              <a:t>then, construction companies have established a technology research institute </a:t>
            </a:r>
            <a:r>
              <a:rPr lang="en-US" altLang="ko-KR" b="1" dirty="0"/>
              <a:t>and expanded investment in technology development</a:t>
            </a:r>
            <a:r>
              <a:rPr lang="en-US" altLang="ko-KR" b="1" dirty="0" smtClean="0"/>
              <a:t>.</a:t>
            </a:r>
          </a:p>
          <a:p>
            <a:pPr lvl="2" fontAlgn="ctr" latinLnBrk="0"/>
            <a:endParaRPr lang="en-US" altLang="ko-KR" sz="1000" dirty="0"/>
          </a:p>
          <a:p>
            <a:pPr lvl="1" fontAlgn="ctr" latinLnBrk="0">
              <a:spcBef>
                <a:spcPts val="600"/>
              </a:spcBef>
            </a:pPr>
            <a:r>
              <a:rPr lang="en-US" altLang="ko-KR" b="1" dirty="0"/>
              <a:t>Hosted the 1986 Asian Games and the 1988 Seoul </a:t>
            </a:r>
            <a:r>
              <a:rPr lang="en-US" altLang="ko-KR" b="1" dirty="0" smtClean="0"/>
              <a:t>Olympics</a:t>
            </a:r>
          </a:p>
          <a:p>
            <a:pPr lvl="1" fontAlgn="ctr" latinLnBrk="0">
              <a:spcBef>
                <a:spcPts val="600"/>
              </a:spcBef>
            </a:pPr>
            <a:endParaRPr lang="en-US" altLang="ko-KR" sz="1000" b="1" dirty="0" smtClean="0"/>
          </a:p>
          <a:p>
            <a:pPr lvl="1" fontAlgn="ctr" latinLnBrk="0">
              <a:spcBef>
                <a:spcPts val="600"/>
              </a:spcBef>
            </a:pPr>
            <a:r>
              <a:rPr lang="en-US" altLang="ko-KR" dirty="0" smtClean="0"/>
              <a:t>In</a:t>
            </a:r>
            <a:r>
              <a:rPr lang="ko-KR" altLang="en-US" dirty="0" smtClean="0"/>
              <a:t> </a:t>
            </a:r>
            <a:r>
              <a:rPr lang="en-US" altLang="ko-KR" dirty="0" smtClean="0"/>
              <a:t>1988</a:t>
            </a:r>
            <a:r>
              <a:rPr lang="en-US" altLang="ko-KR" dirty="0"/>
              <a:t>. 5: Establishment of the 2 million housing construction promotion plan (</a:t>
            </a:r>
            <a:r>
              <a:rPr lang="en-US" altLang="ko-KR" dirty="0" smtClean="0"/>
              <a:t>1988~1992</a:t>
            </a:r>
            <a:r>
              <a:rPr lang="en-US" altLang="ko-KR" dirty="0"/>
              <a:t>)</a:t>
            </a:r>
            <a:endParaRPr lang="en-US" altLang="ko-KR" dirty="0" smtClean="0"/>
          </a:p>
          <a:p>
            <a:pPr lvl="2" fontAlgn="ctr" latinLnBrk="0"/>
            <a:r>
              <a:rPr lang="en-US" altLang="ko-KR" dirty="0"/>
              <a:t>Development of 5 large-scale new towns in the metropolitan area</a:t>
            </a:r>
            <a:endParaRPr lang="ko-KR" altLang="en-US" dirty="0"/>
          </a:p>
        </p:txBody>
      </p:sp>
      <p:sp>
        <p:nvSpPr>
          <p:cNvPr id="5" name="내용 개체 틀 2">
            <a:extLst>
              <a:ext uri="{FF2B5EF4-FFF2-40B4-BE49-F238E27FC236}">
                <a16:creationId xmlns:a16="http://schemas.microsoft.com/office/drawing/2014/main" id="{CB3CCC4D-447F-418A-8BDF-672E2EBE252F}"/>
              </a:ext>
            </a:extLst>
          </p:cNvPr>
          <p:cNvSpPr>
            <a:spLocks noGrp="1"/>
          </p:cNvSpPr>
          <p:nvPr>
            <p:ph idx="10"/>
          </p:nvPr>
        </p:nvSpPr>
        <p:spPr>
          <a:xfrm>
            <a:off x="533331" y="432259"/>
            <a:ext cx="9529893" cy="365130"/>
          </a:xfrm>
        </p:spPr>
        <p:txBody>
          <a:bodyPr/>
          <a:lstStyle/>
          <a:p>
            <a:r>
              <a:rPr lang="en-US" altLang="ko-KR" dirty="0" smtClean="0"/>
              <a:t>1980s </a:t>
            </a:r>
            <a:r>
              <a:rPr lang="en-US" altLang="ko-KR" dirty="0"/>
              <a:t>(</a:t>
            </a:r>
            <a:r>
              <a:rPr lang="en-US" altLang="ko-KR" dirty="0" smtClean="0"/>
              <a:t>1981~1990</a:t>
            </a:r>
            <a:r>
              <a:rPr lang="en-US" altLang="ko-KR" dirty="0"/>
              <a:t>)</a:t>
            </a:r>
            <a:endParaRPr lang="ko-KR" altLang="en-US" dirty="0"/>
          </a:p>
        </p:txBody>
      </p:sp>
    </p:spTree>
    <p:extLst>
      <p:ext uri="{BB962C8B-B14F-4D97-AF65-F5344CB8AC3E}">
        <p14:creationId xmlns:p14="http://schemas.microsoft.com/office/powerpoint/2010/main" val="2340413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latinLnBrk="0"/>
            <a:r>
              <a:rPr lang="en-US" altLang="ko-KR" dirty="0"/>
              <a:t>Han River Comprehensive Development </a:t>
            </a:r>
            <a:r>
              <a:rPr lang="en-US" altLang="ko-KR" dirty="0" smtClean="0"/>
              <a:t>Project (In 1981)</a:t>
            </a:r>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smtClean="0"/>
          </a:p>
          <a:p>
            <a:pPr lvl="1" latinLnBrk="0"/>
            <a:r>
              <a:rPr lang="en-US" altLang="ko-KR" dirty="0" smtClean="0"/>
              <a:t> </a:t>
            </a:r>
            <a:r>
              <a:rPr lang="en-US" altLang="ko-KR" dirty="0"/>
              <a:t>88 Seoul Olympic Stadium</a:t>
            </a:r>
            <a:endParaRPr lang="en-US" altLang="ko-KR" dirty="0" smtClean="0"/>
          </a:p>
        </p:txBody>
      </p:sp>
      <p:pic>
        <p:nvPicPr>
          <p:cNvPr id="5" name="그림 4"/>
          <p:cNvPicPr>
            <a:picLocks noChangeAspect="1"/>
          </p:cNvPicPr>
          <p:nvPr/>
        </p:nvPicPr>
        <p:blipFill>
          <a:blip r:embed="rId2"/>
          <a:stretch>
            <a:fillRect/>
          </a:stretch>
        </p:blipFill>
        <p:spPr>
          <a:xfrm>
            <a:off x="3819755" y="4061952"/>
            <a:ext cx="5762839" cy="3294622"/>
          </a:xfrm>
          <a:prstGeom prst="rect">
            <a:avLst/>
          </a:prstGeom>
        </p:spPr>
      </p:pic>
      <p:pic>
        <p:nvPicPr>
          <p:cNvPr id="6" name="그림 5"/>
          <p:cNvPicPr>
            <a:picLocks noChangeAspect="1"/>
          </p:cNvPicPr>
          <p:nvPr/>
        </p:nvPicPr>
        <p:blipFill>
          <a:blip r:embed="rId3"/>
          <a:stretch>
            <a:fillRect/>
          </a:stretch>
        </p:blipFill>
        <p:spPr>
          <a:xfrm>
            <a:off x="702184" y="1549125"/>
            <a:ext cx="5744025" cy="2197500"/>
          </a:xfrm>
          <a:prstGeom prst="rect">
            <a:avLst/>
          </a:prstGeom>
        </p:spPr>
      </p:pic>
      <p:pic>
        <p:nvPicPr>
          <p:cNvPr id="7" name="그림 6"/>
          <p:cNvPicPr>
            <a:picLocks noChangeAspect="1"/>
          </p:cNvPicPr>
          <p:nvPr/>
        </p:nvPicPr>
        <p:blipFill>
          <a:blip r:embed="rId4"/>
          <a:stretch>
            <a:fillRect/>
          </a:stretch>
        </p:blipFill>
        <p:spPr>
          <a:xfrm>
            <a:off x="6577415" y="1509902"/>
            <a:ext cx="3723058" cy="2259946"/>
          </a:xfrm>
          <a:prstGeom prst="rect">
            <a:avLst/>
          </a:prstGeom>
        </p:spPr>
      </p:pic>
      <p:sp>
        <p:nvSpPr>
          <p:cNvPr id="8" name="내용 개체 틀 2">
            <a:extLst>
              <a:ext uri="{FF2B5EF4-FFF2-40B4-BE49-F238E27FC236}">
                <a16:creationId xmlns:a16="http://schemas.microsoft.com/office/drawing/2014/main" id="{CB3CCC4D-447F-418A-8BDF-672E2EBE252F}"/>
              </a:ext>
            </a:extLst>
          </p:cNvPr>
          <p:cNvSpPr>
            <a:spLocks noGrp="1"/>
          </p:cNvSpPr>
          <p:nvPr>
            <p:ph idx="10"/>
          </p:nvPr>
        </p:nvSpPr>
        <p:spPr>
          <a:xfrm>
            <a:off x="533331" y="432259"/>
            <a:ext cx="9529893" cy="365130"/>
          </a:xfrm>
        </p:spPr>
        <p:txBody>
          <a:bodyPr/>
          <a:lstStyle/>
          <a:p>
            <a:r>
              <a:rPr lang="en-US" altLang="ko-KR" dirty="0" smtClean="0"/>
              <a:t>1980s </a:t>
            </a:r>
            <a:r>
              <a:rPr lang="en-US" altLang="ko-KR" dirty="0"/>
              <a:t>(</a:t>
            </a:r>
            <a:r>
              <a:rPr lang="en-US" altLang="ko-KR" dirty="0" smtClean="0"/>
              <a:t>1981~1990</a:t>
            </a:r>
            <a:r>
              <a:rPr lang="en-US" altLang="ko-KR" dirty="0"/>
              <a:t>)</a:t>
            </a:r>
            <a:endParaRPr lang="ko-KR" altLang="en-US" dirty="0"/>
          </a:p>
        </p:txBody>
      </p:sp>
    </p:spTree>
    <p:extLst>
      <p:ext uri="{BB962C8B-B14F-4D97-AF65-F5344CB8AC3E}">
        <p14:creationId xmlns:p14="http://schemas.microsoft.com/office/powerpoint/2010/main" val="24456490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vl="1" latinLnBrk="0"/>
            <a:r>
              <a:rPr lang="en-US" altLang="ko-KR" b="1" dirty="0" smtClean="0"/>
              <a:t>63Building</a:t>
            </a:r>
            <a:r>
              <a:rPr lang="ko-KR" altLang="en-US" b="1" dirty="0" smtClean="0"/>
              <a:t> </a:t>
            </a:r>
            <a:r>
              <a:rPr lang="en-US" altLang="ko-KR" b="1" dirty="0" smtClean="0"/>
              <a:t>(1985)</a:t>
            </a:r>
          </a:p>
          <a:p>
            <a:pPr lvl="2" latinLnBrk="0"/>
            <a:r>
              <a:rPr lang="en-US" altLang="ko-KR" dirty="0" smtClean="0"/>
              <a:t>63 </a:t>
            </a:r>
            <a:r>
              <a:rPr lang="en-US" altLang="ko-KR" dirty="0" err="1" smtClean="0"/>
              <a:t>Fl</a:t>
            </a:r>
            <a:r>
              <a:rPr lang="en-US" altLang="ko-KR" dirty="0" smtClean="0"/>
              <a:t> : B3F / 60 F, 274m</a:t>
            </a:r>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a:p>
          <a:p>
            <a:pPr lvl="1" latinLnBrk="0"/>
            <a:endParaRPr lang="en-US" altLang="ko-KR" dirty="0" smtClean="0"/>
          </a:p>
          <a:p>
            <a:pPr lvl="1" latinLnBrk="0"/>
            <a:endParaRPr lang="en-US" altLang="ko-KR" dirty="0" smtClean="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486160" y="421435"/>
            <a:ext cx="9529893" cy="365130"/>
          </a:xfrm>
        </p:spPr>
        <p:txBody>
          <a:bodyPr/>
          <a:lstStyle/>
          <a:p>
            <a:r>
              <a:rPr lang="en-US" altLang="ko-KR" dirty="0"/>
              <a:t>1980s (1981~1990)</a:t>
            </a:r>
            <a:endParaRPr lang="ko-KR" altLang="en-US" dirty="0"/>
          </a:p>
        </p:txBody>
      </p:sp>
      <p:pic>
        <p:nvPicPr>
          <p:cNvPr id="1026" name="Picture 2" descr="파일:63빌딩 이미지.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961" y="1818345"/>
            <a:ext cx="3991009" cy="5076564"/>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730859" y="6928903"/>
            <a:ext cx="4160111" cy="584775"/>
          </a:xfrm>
          <a:prstGeom prst="rect">
            <a:avLst/>
          </a:prstGeom>
        </p:spPr>
        <p:txBody>
          <a:bodyPr wrap="square">
            <a:spAutoFit/>
          </a:bodyPr>
          <a:lstStyle/>
          <a:p>
            <a:r>
              <a:rPr lang="ko-KR" altLang="en-US" sz="800" dirty="0"/>
              <a:t>https://w.namu.la/s/66fb39dc1a2dff842136423cdfc056fd9b04e33d264d31d2ef48b1879f01d703385fcf51842727dc5db65cee1ec847491cee52ded76700798b732ffd4b90c347faa833f4a533ad5c8b55e2a02d3cba6d6d2eab4a9479d20076f20b2bf2ecba44fb601c663ceade5f093cd2299ffbac66</a:t>
            </a:r>
          </a:p>
        </p:txBody>
      </p:sp>
      <p:pic>
        <p:nvPicPr>
          <p:cNvPr id="8" name="그림 7"/>
          <p:cNvPicPr>
            <a:picLocks noChangeAspect="1"/>
          </p:cNvPicPr>
          <p:nvPr/>
        </p:nvPicPr>
        <p:blipFill rotWithShape="1">
          <a:blip r:embed="rId3"/>
          <a:srcRect l="6493" r="12987"/>
          <a:stretch/>
        </p:blipFill>
        <p:spPr>
          <a:xfrm>
            <a:off x="7736365" y="4188909"/>
            <a:ext cx="2279688" cy="3263376"/>
          </a:xfrm>
          <a:prstGeom prst="rect">
            <a:avLst/>
          </a:prstGeom>
        </p:spPr>
      </p:pic>
      <p:pic>
        <p:nvPicPr>
          <p:cNvPr id="10" name="그림 9"/>
          <p:cNvPicPr>
            <a:picLocks noChangeAspect="1"/>
          </p:cNvPicPr>
          <p:nvPr/>
        </p:nvPicPr>
        <p:blipFill>
          <a:blip r:embed="rId4"/>
          <a:stretch>
            <a:fillRect/>
          </a:stretch>
        </p:blipFill>
        <p:spPr>
          <a:xfrm>
            <a:off x="5183907" y="1024696"/>
            <a:ext cx="2268252" cy="3085878"/>
          </a:xfrm>
          <a:prstGeom prst="rect">
            <a:avLst/>
          </a:prstGeom>
        </p:spPr>
      </p:pic>
      <p:pic>
        <p:nvPicPr>
          <p:cNvPr id="11" name="그림 10"/>
          <p:cNvPicPr>
            <a:picLocks noChangeAspect="1"/>
          </p:cNvPicPr>
          <p:nvPr/>
        </p:nvPicPr>
        <p:blipFill>
          <a:blip r:embed="rId5"/>
          <a:stretch>
            <a:fillRect/>
          </a:stretch>
        </p:blipFill>
        <p:spPr>
          <a:xfrm>
            <a:off x="7702573" y="1008061"/>
            <a:ext cx="2302124" cy="3057006"/>
          </a:xfrm>
          <a:prstGeom prst="rect">
            <a:avLst/>
          </a:prstGeom>
        </p:spPr>
      </p:pic>
      <p:pic>
        <p:nvPicPr>
          <p:cNvPr id="14" name="그림 13"/>
          <p:cNvPicPr>
            <a:picLocks noChangeAspect="1"/>
          </p:cNvPicPr>
          <p:nvPr/>
        </p:nvPicPr>
        <p:blipFill>
          <a:blip r:embed="rId6"/>
          <a:stretch>
            <a:fillRect/>
          </a:stretch>
        </p:blipFill>
        <p:spPr>
          <a:xfrm>
            <a:off x="5251106" y="4230648"/>
            <a:ext cx="2201053" cy="3179899"/>
          </a:xfrm>
          <a:prstGeom prst="rect">
            <a:avLst/>
          </a:prstGeom>
        </p:spPr>
      </p:pic>
    </p:spTree>
    <p:extLst>
      <p:ext uri="{BB962C8B-B14F-4D97-AF65-F5344CB8AC3E}">
        <p14:creationId xmlns:p14="http://schemas.microsoft.com/office/powerpoint/2010/main" val="32940251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62124" y="1116572"/>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a:t>Independence Hall Fire Accident (1986)</a:t>
            </a:r>
            <a:endParaRPr kumimoji="0" lang="en-US" altLang="ko-KR" dirty="0" smtClean="0"/>
          </a:p>
        </p:txBody>
      </p:sp>
      <p:graphicFrame>
        <p:nvGraphicFramePr>
          <p:cNvPr id="4" name="표 3"/>
          <p:cNvGraphicFramePr>
            <a:graphicFrameLocks noGrp="1"/>
          </p:cNvGraphicFramePr>
          <p:nvPr>
            <p:extLst>
              <p:ext uri="{D42A27DB-BD31-4B8C-83A1-F6EECF244321}">
                <p14:modId xmlns:p14="http://schemas.microsoft.com/office/powerpoint/2010/main" val="2698580529"/>
              </p:ext>
            </p:extLst>
          </p:nvPr>
        </p:nvGraphicFramePr>
        <p:xfrm>
          <a:off x="555589" y="1548382"/>
          <a:ext cx="9505056" cy="2491407"/>
        </p:xfrm>
        <a:graphic>
          <a:graphicData uri="http://schemas.openxmlformats.org/drawingml/2006/table">
            <a:tbl>
              <a:tblPr/>
              <a:tblGrid>
                <a:gridCol w="2342839">
                  <a:extLst>
                    <a:ext uri="{9D8B030D-6E8A-4147-A177-3AD203B41FA5}">
                      <a16:colId xmlns:a16="http://schemas.microsoft.com/office/drawing/2014/main" val="2534123220"/>
                    </a:ext>
                  </a:extLst>
                </a:gridCol>
                <a:gridCol w="7162217">
                  <a:extLst>
                    <a:ext uri="{9D8B030D-6E8A-4147-A177-3AD203B41FA5}">
                      <a16:colId xmlns:a16="http://schemas.microsoft.com/office/drawing/2014/main" val="3430058727"/>
                    </a:ext>
                  </a:extLst>
                </a:gridCol>
              </a:tblGrid>
              <a:tr h="41849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u="none" strike="noStrike" dirty="0" smtClean="0">
                          <a:solidFill>
                            <a:schemeClr val="tx1"/>
                          </a:solidFill>
                          <a:effectLst/>
                          <a:latin typeface="Arial" panose="020B0604020202020204" pitchFamily="34" charset="0"/>
                          <a:cs typeface="Arial" panose="020B0604020202020204" pitchFamily="34" charset="0"/>
                        </a:rPr>
                        <a:t>August 4, 1986</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34874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Electrical short circuit due to poor construction</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34874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main building roof burnout</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133227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Improvement of construction system and measures to prevent insolvency (1987. 2)</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Improvement of the license system</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Improvement of the bidding and contract system</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Establishment of responsible construction and supervision system</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Soundness of the subcontracting relationship</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Construction Technology Management Act enacted</a:t>
                      </a:r>
                      <a:endParaRPr lang="ko-KR" altLang="en-US" sz="1400" dirty="0" smtClean="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2" name="그림 1"/>
          <p:cNvPicPr preferRelativeResize="0">
            <a:picLocks/>
          </p:cNvPicPr>
          <p:nvPr/>
        </p:nvPicPr>
        <p:blipFill>
          <a:blip r:embed="rId2"/>
          <a:stretch>
            <a:fillRect/>
          </a:stretch>
        </p:blipFill>
        <p:spPr>
          <a:xfrm>
            <a:off x="5490716" y="4285267"/>
            <a:ext cx="4320000" cy="2520000"/>
          </a:xfrm>
          <a:prstGeom prst="rect">
            <a:avLst/>
          </a:prstGeom>
        </p:spPr>
      </p:pic>
      <p:sp>
        <p:nvSpPr>
          <p:cNvPr id="6" name="직사각형 5"/>
          <p:cNvSpPr/>
          <p:nvPr/>
        </p:nvSpPr>
        <p:spPr>
          <a:xfrm>
            <a:off x="5112568" y="6913559"/>
            <a:ext cx="5346700" cy="215444"/>
          </a:xfrm>
          <a:prstGeom prst="rect">
            <a:avLst/>
          </a:prstGeom>
        </p:spPr>
        <p:txBody>
          <a:bodyPr>
            <a:spAutoFit/>
          </a:bodyPr>
          <a:lstStyle/>
          <a:p>
            <a:r>
              <a:rPr lang="ko-KR" altLang="en-US" sz="800" dirty="0"/>
              <a:t>https://m.blog.naver.com/PostView.naver?isHttpsRedirect=true&amp;blogId=dper2000&amp;logNo=70091659319</a:t>
            </a:r>
          </a:p>
        </p:txBody>
      </p:sp>
      <p:pic>
        <p:nvPicPr>
          <p:cNvPr id="7" name="그림 6"/>
          <p:cNvPicPr preferRelativeResize="0">
            <a:picLocks/>
          </p:cNvPicPr>
          <p:nvPr/>
        </p:nvPicPr>
        <p:blipFill>
          <a:blip r:embed="rId3"/>
          <a:stretch>
            <a:fillRect/>
          </a:stretch>
        </p:blipFill>
        <p:spPr>
          <a:xfrm>
            <a:off x="562773" y="4285267"/>
            <a:ext cx="4320000" cy="2520000"/>
          </a:xfrm>
          <a:prstGeom prst="rect">
            <a:avLst/>
          </a:prstGeom>
        </p:spPr>
      </p:pic>
      <p:sp>
        <p:nvSpPr>
          <p:cNvPr id="10" name="내용 개체 틀 2">
            <a:extLst>
              <a:ext uri="{FF2B5EF4-FFF2-40B4-BE49-F238E27FC236}">
                <a16:creationId xmlns:a16="http://schemas.microsoft.com/office/drawing/2014/main" id="{CB3CCC4D-447F-418A-8BDF-672E2EBE252F}"/>
              </a:ext>
            </a:extLst>
          </p:cNvPr>
          <p:cNvSpPr>
            <a:spLocks noGrp="1"/>
          </p:cNvSpPr>
          <p:nvPr>
            <p:ph idx="10"/>
          </p:nvPr>
        </p:nvSpPr>
        <p:spPr>
          <a:xfrm>
            <a:off x="530752" y="432259"/>
            <a:ext cx="9529893" cy="365130"/>
          </a:xfrm>
        </p:spPr>
        <p:txBody>
          <a:bodyPr/>
          <a:lstStyle/>
          <a:p>
            <a:r>
              <a:rPr lang="en-US" altLang="ko-KR" dirty="0" smtClean="0"/>
              <a:t>1980s </a:t>
            </a:r>
            <a:r>
              <a:rPr lang="en-US" altLang="ko-KR" dirty="0"/>
              <a:t>(</a:t>
            </a:r>
            <a:r>
              <a:rPr lang="en-US" altLang="ko-KR" dirty="0" smtClean="0"/>
              <a:t>1981~1990</a:t>
            </a:r>
            <a:r>
              <a:rPr lang="en-US" altLang="ko-KR" dirty="0"/>
              <a:t>)</a:t>
            </a:r>
            <a:endParaRPr lang="ko-KR" altLang="en-US" dirty="0"/>
          </a:p>
        </p:txBody>
      </p:sp>
    </p:spTree>
    <p:extLst>
      <p:ext uri="{BB962C8B-B14F-4D97-AF65-F5344CB8AC3E}">
        <p14:creationId xmlns:p14="http://schemas.microsoft.com/office/powerpoint/2010/main" val="41842483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26120" y="1224347"/>
            <a:ext cx="10045116" cy="5760640"/>
          </a:xfrm>
        </p:spPr>
        <p:txBody>
          <a:bodyPr/>
          <a:lstStyle/>
          <a:p>
            <a:pPr lvl="1" fontAlgn="ctr" latinLnBrk="0">
              <a:spcBef>
                <a:spcPts val="600"/>
              </a:spcBef>
            </a:pPr>
            <a:r>
              <a:rPr lang="en-US" altLang="ko-KR" sz="1800" b="1" dirty="0"/>
              <a:t>Building Code Amendments</a:t>
            </a:r>
            <a:endParaRPr lang="en-US" altLang="ko-KR" sz="1800" b="1" dirty="0" smtClean="0"/>
          </a:p>
          <a:p>
            <a:pPr lvl="2" fontAlgn="ctr" latinLnBrk="0">
              <a:spcBef>
                <a:spcPts val="600"/>
              </a:spcBef>
            </a:pPr>
            <a:r>
              <a:rPr lang="en-US" altLang="ko-KR" sz="1600" b="1" dirty="0"/>
              <a:t>Reinforcement of preventive regulations to prevent poor construction in advance </a:t>
            </a:r>
            <a:r>
              <a:rPr lang="en-US" altLang="ko-KR" sz="1600" dirty="0"/>
              <a:t>based on the mitigation </a:t>
            </a:r>
            <a:r>
              <a:rPr lang="en-US" altLang="ko-KR" sz="1600" dirty="0" smtClean="0"/>
              <a:t>direction</a:t>
            </a:r>
          </a:p>
          <a:p>
            <a:pPr lvl="2" fontAlgn="ctr" latinLnBrk="0">
              <a:spcBef>
                <a:spcPts val="600"/>
              </a:spcBef>
            </a:pPr>
            <a:r>
              <a:rPr lang="en-US" altLang="ko-KR" sz="1600" dirty="0" smtClean="0"/>
              <a:t>Regulations </a:t>
            </a:r>
            <a:r>
              <a:rPr lang="en-US" altLang="ko-KR" sz="1600" dirty="0"/>
              <a:t>are prepared to reflect the introduction and activation of multi-family housing, the introduction of urban design, and the relaxation of the floor area </a:t>
            </a:r>
            <a:r>
              <a:rPr lang="en-US" altLang="ko-KR" sz="1600" dirty="0" smtClean="0"/>
              <a:t>ratio</a:t>
            </a:r>
          </a:p>
          <a:p>
            <a:pPr lvl="2" fontAlgn="ctr" latinLnBrk="0">
              <a:spcBef>
                <a:spcPts val="600"/>
              </a:spcBef>
            </a:pPr>
            <a:r>
              <a:rPr lang="en-US" altLang="ko-KR" sz="1600" dirty="0" smtClean="0"/>
              <a:t>Housing </a:t>
            </a:r>
            <a:r>
              <a:rPr lang="en-US" altLang="ko-KR" sz="1600" dirty="0"/>
              <a:t>shortage regulations, simplification of civil complaints, regulations on deregulation, urban aesthetics, urban overcrowding, penalties, security, ordinance regulations, disabled people and earthquake regulations are </a:t>
            </a:r>
            <a:r>
              <a:rPr lang="en-US" altLang="ko-KR" sz="1600" dirty="0" smtClean="0"/>
              <a:t>highlighted</a:t>
            </a:r>
          </a:p>
          <a:p>
            <a:pPr lvl="2" fontAlgn="ctr" latinLnBrk="0">
              <a:spcBef>
                <a:spcPts val="600"/>
              </a:spcBef>
            </a:pPr>
            <a:r>
              <a:rPr lang="en-US" altLang="ko-KR" sz="1600" dirty="0" smtClean="0"/>
              <a:t>Introduction </a:t>
            </a:r>
            <a:r>
              <a:rPr lang="en-US" altLang="ko-KR" sz="1600" dirty="0"/>
              <a:t>of the urban design system and </a:t>
            </a:r>
            <a:r>
              <a:rPr lang="en-US" altLang="ko-KR" sz="1600" b="1" dirty="0"/>
              <a:t>resident supervision system</a:t>
            </a:r>
            <a:r>
              <a:rPr lang="en-US" altLang="ko-KR" sz="1600" dirty="0"/>
              <a:t>, and expansion of the object of construction </a:t>
            </a:r>
            <a:r>
              <a:rPr lang="en-US" altLang="ko-KR" sz="1600" dirty="0" smtClean="0"/>
              <a:t>report</a:t>
            </a:r>
          </a:p>
          <a:p>
            <a:pPr lvl="2" fontAlgn="ctr" latinLnBrk="0">
              <a:spcBef>
                <a:spcPts val="600"/>
              </a:spcBef>
            </a:pPr>
            <a:endParaRPr lang="en-US" altLang="ko-KR" dirty="0"/>
          </a:p>
          <a:p>
            <a:pPr lvl="1" latinLnBrk="0">
              <a:spcBef>
                <a:spcPts val="1200"/>
              </a:spcBef>
            </a:pPr>
            <a:r>
              <a:rPr lang="en-US" altLang="ko-KR" sz="1800" b="1" dirty="0"/>
              <a:t>Enactment of Construction Technology Management Act (October 24, 1987)</a:t>
            </a:r>
          </a:p>
          <a:p>
            <a:pPr lvl="2" fontAlgn="ctr" latinLnBrk="0">
              <a:spcBef>
                <a:spcPts val="600"/>
              </a:spcBef>
            </a:pPr>
            <a:r>
              <a:rPr lang="en-US" altLang="ko-KR" sz="1600" dirty="0"/>
              <a:t>Enactment of Construction Technology Management Act </a:t>
            </a:r>
            <a:r>
              <a:rPr lang="en-US" altLang="ko-KR" sz="1600" b="1" dirty="0"/>
              <a:t>to promote technology development in the construction industry</a:t>
            </a:r>
            <a:r>
              <a:rPr lang="en-US" altLang="ko-KR" sz="1600" dirty="0"/>
              <a:t> in the wake of the fire at Independence </a:t>
            </a:r>
            <a:r>
              <a:rPr lang="en-US" altLang="ko-KR" sz="1600" dirty="0" smtClean="0"/>
              <a:t>Hall</a:t>
            </a:r>
          </a:p>
          <a:p>
            <a:pPr lvl="2" fontAlgn="ctr" latinLnBrk="0">
              <a:spcBef>
                <a:spcPts val="600"/>
              </a:spcBef>
            </a:pPr>
            <a:r>
              <a:rPr lang="en-US" altLang="ko-KR" sz="1600" dirty="0" smtClean="0"/>
              <a:t>Unification </a:t>
            </a:r>
            <a:r>
              <a:rPr lang="en-US" altLang="ko-KR" sz="1600" dirty="0"/>
              <a:t>of the ‘Construction Industry Act’, ‘Technical Service Promotion Act’, and ‘National Technical Qualification Act’ scattered across government </a:t>
            </a:r>
            <a:r>
              <a:rPr lang="en-US" altLang="ko-KR" sz="1600" dirty="0" smtClean="0"/>
              <a:t>ministries</a:t>
            </a:r>
          </a:p>
          <a:p>
            <a:pPr lvl="2" fontAlgn="ctr" latinLnBrk="0">
              <a:spcBef>
                <a:spcPts val="600"/>
              </a:spcBef>
            </a:pPr>
            <a:r>
              <a:rPr lang="en-US" altLang="ko-KR" sz="1600" dirty="0" smtClean="0"/>
              <a:t>At </a:t>
            </a:r>
            <a:r>
              <a:rPr lang="en-US" altLang="ko-KR" sz="1600" dirty="0"/>
              <a:t>that time, when the construction industry entered overseas markets, it was judged that it was urgent to develop construction technology in preparation for the increase in orders for technology-intensive construction and the upcoming domestic construction market opening</a:t>
            </a:r>
            <a:r>
              <a:rPr lang="en-US" altLang="ko-KR" sz="1600" dirty="0" smtClean="0"/>
              <a:t>.</a:t>
            </a:r>
            <a:endParaRPr lang="en-US" altLang="ko-KR" sz="1600" dirty="0"/>
          </a:p>
        </p:txBody>
      </p:sp>
      <p:sp>
        <p:nvSpPr>
          <p:cNvPr id="7" name="내용 개체 틀 2">
            <a:extLst>
              <a:ext uri="{FF2B5EF4-FFF2-40B4-BE49-F238E27FC236}">
                <a16:creationId xmlns:a16="http://schemas.microsoft.com/office/drawing/2014/main" id="{CB3CCC4D-447F-418A-8BDF-672E2EBE252F}"/>
              </a:ext>
            </a:extLst>
          </p:cNvPr>
          <p:cNvSpPr>
            <a:spLocks noGrp="1"/>
          </p:cNvSpPr>
          <p:nvPr>
            <p:ph idx="10"/>
          </p:nvPr>
        </p:nvSpPr>
        <p:spPr>
          <a:xfrm>
            <a:off x="530752" y="432259"/>
            <a:ext cx="9529893" cy="365130"/>
          </a:xfrm>
        </p:spPr>
        <p:txBody>
          <a:bodyPr/>
          <a:lstStyle/>
          <a:p>
            <a:r>
              <a:rPr lang="en-US" altLang="ko-KR" dirty="0" smtClean="0"/>
              <a:t>1980s </a:t>
            </a:r>
            <a:r>
              <a:rPr lang="en-US" altLang="ko-KR" dirty="0"/>
              <a:t>(</a:t>
            </a:r>
            <a:r>
              <a:rPr lang="en-US" altLang="ko-KR" dirty="0" smtClean="0"/>
              <a:t>1981~1990</a:t>
            </a:r>
            <a:r>
              <a:rPr lang="en-US" altLang="ko-KR" dirty="0"/>
              <a:t>)</a:t>
            </a:r>
            <a:endParaRPr lang="ko-KR" altLang="en-US" dirty="0"/>
          </a:p>
        </p:txBody>
      </p:sp>
    </p:spTree>
    <p:extLst>
      <p:ext uri="{BB962C8B-B14F-4D97-AF65-F5344CB8AC3E}">
        <p14:creationId xmlns:p14="http://schemas.microsoft.com/office/powerpoint/2010/main" val="25146034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79530" y="1044327"/>
            <a:ext cx="10215159" cy="6277905"/>
          </a:xfrm>
        </p:spPr>
        <p:txBody>
          <a:bodyPr/>
          <a:lstStyle/>
          <a:p>
            <a:pPr lvl="1" fontAlgn="ctr" latinLnBrk="0"/>
            <a:r>
              <a:rPr lang="en-US" altLang="ko-KR" dirty="0" smtClean="0"/>
              <a:t>3rd </a:t>
            </a:r>
            <a:r>
              <a:rPr lang="en-US" altLang="ko-KR" dirty="0"/>
              <a:t>comprehensive national land development plan </a:t>
            </a:r>
            <a:r>
              <a:rPr lang="en-US" altLang="ko-KR" dirty="0" smtClean="0"/>
              <a:t>stage </a:t>
            </a:r>
            <a:r>
              <a:rPr lang="en-US" altLang="ko-KR" b="1" dirty="0" smtClean="0"/>
              <a:t>: </a:t>
            </a:r>
            <a:r>
              <a:rPr lang="en-US" altLang="ko-KR" b="1" dirty="0"/>
              <a:t>social interest in quality of life and environmental issues </a:t>
            </a:r>
            <a:endParaRPr lang="en-US" altLang="ko-KR" b="1" dirty="0" smtClean="0"/>
          </a:p>
          <a:p>
            <a:pPr lvl="1" fontAlgn="ctr" latinLnBrk="0"/>
            <a:r>
              <a:rPr lang="en-US" altLang="ko-KR" dirty="0" smtClean="0"/>
              <a:t>urbanization </a:t>
            </a:r>
            <a:r>
              <a:rPr lang="en-US" altLang="ko-KR" dirty="0"/>
              <a:t>rate 88.3%, housing supply rate 96.2</a:t>
            </a:r>
            <a:r>
              <a:rPr lang="en-US" altLang="ko-KR" dirty="0" smtClean="0"/>
              <a:t>%</a:t>
            </a:r>
            <a:endParaRPr lang="en-US" altLang="ko-KR" dirty="0" smtClean="0"/>
          </a:p>
          <a:p>
            <a:pPr lvl="1" fontAlgn="ctr" latinLnBrk="0"/>
            <a:r>
              <a:rPr lang="en-US" altLang="ko-KR" b="1" dirty="0" err="1" smtClean="0"/>
              <a:t>Seongsu</a:t>
            </a:r>
            <a:r>
              <a:rPr lang="en-US" altLang="ko-KR" b="1" dirty="0" smtClean="0"/>
              <a:t> </a:t>
            </a:r>
            <a:r>
              <a:rPr lang="en-US" altLang="ko-KR" b="1" dirty="0"/>
              <a:t>Bridge and </a:t>
            </a:r>
            <a:r>
              <a:rPr lang="en-US" altLang="ko-KR" b="1" dirty="0" err="1"/>
              <a:t>Sampoong</a:t>
            </a:r>
            <a:r>
              <a:rPr lang="en-US" altLang="ko-KR" b="1" dirty="0"/>
              <a:t> Department Store collapse, IMF bailout, etc. Social and economic difficult </a:t>
            </a:r>
            <a:r>
              <a:rPr lang="en-US" altLang="ko-KR" b="1" dirty="0" smtClean="0"/>
              <a:t>times</a:t>
            </a:r>
          </a:p>
          <a:p>
            <a:pPr lvl="1" fontAlgn="ctr" latinLnBrk="0"/>
            <a:r>
              <a:rPr lang="en-US" altLang="ko-KR" dirty="0" smtClean="0"/>
              <a:t>In </a:t>
            </a:r>
            <a:r>
              <a:rPr lang="en-US" altLang="ko-KR" dirty="0"/>
              <a:t>accordance with the government's globalization and localization policy, we aim to prepare domestic building standards that meet international standards, simplify civil complaints, and eliminate </a:t>
            </a:r>
            <a:r>
              <a:rPr lang="en-US" altLang="ko-KR" dirty="0" smtClean="0"/>
              <a:t>regulations</a:t>
            </a:r>
          </a:p>
          <a:p>
            <a:pPr lvl="1" fontAlgn="ctr" latinLnBrk="0"/>
            <a:r>
              <a:rPr lang="en-US" altLang="ko-KR" b="1" dirty="0" smtClean="0"/>
              <a:t>In </a:t>
            </a:r>
            <a:r>
              <a:rPr lang="en-US" altLang="ko-KR" b="1" dirty="0"/>
              <a:t>line with the succession of major building disasters, the law on building safety standards and inspections has been </a:t>
            </a:r>
            <a:r>
              <a:rPr lang="en-US" altLang="ko-KR" b="1" dirty="0" smtClean="0"/>
              <a:t>strengthened</a:t>
            </a:r>
          </a:p>
          <a:p>
            <a:pPr lvl="1" fontAlgn="ctr" latinLnBrk="0"/>
            <a:r>
              <a:rPr lang="en-US" altLang="ko-KR" dirty="0" smtClean="0"/>
              <a:t>Significantly </a:t>
            </a:r>
            <a:r>
              <a:rPr lang="en-US" altLang="ko-KR" dirty="0"/>
              <a:t>simplify the construction procedure, supplement the construction supervision system to improve the quality of buildings, and strengthen penalties for poor design and construction </a:t>
            </a:r>
            <a:r>
              <a:rPr lang="en-US" altLang="ko-KR" dirty="0" smtClean="0"/>
              <a:t>supervision</a:t>
            </a:r>
          </a:p>
          <a:p>
            <a:pPr lvl="1" fontAlgn="ctr" latinLnBrk="0"/>
            <a:r>
              <a:rPr lang="en-US" altLang="ko-KR" b="1" dirty="0" smtClean="0"/>
              <a:t>Achieved </a:t>
            </a:r>
            <a:r>
              <a:rPr lang="en-US" altLang="ko-KR" b="1" dirty="0"/>
              <a:t>per capita gross national income of </a:t>
            </a:r>
            <a:r>
              <a:rPr lang="en-US" altLang="ko-KR" b="1" dirty="0" smtClean="0"/>
              <a:t>US$10,357 </a:t>
            </a:r>
            <a:r>
              <a:rPr lang="en-US" altLang="ko-KR" b="1" dirty="0"/>
              <a:t>in 1994 (17 years required)</a:t>
            </a:r>
          </a:p>
          <a:p>
            <a:pPr lvl="1" fontAlgn="ctr" latinLnBrk="0"/>
            <a:endParaRPr lang="en-US" altLang="ko-KR" dirty="0"/>
          </a:p>
          <a:p>
            <a:pPr marL="358775" lvl="1" indent="0" fontAlgn="ctr" latinLnBrk="0">
              <a:buNone/>
            </a:pPr>
            <a:endParaRPr lang="ko-KR" altLang="en-US" sz="2200" dirty="0"/>
          </a:p>
          <a:p>
            <a:pPr lvl="2" latinLnBrk="0"/>
            <a:endParaRPr lang="ko-KR" altLang="en-US"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67" y="4536715"/>
            <a:ext cx="9136790" cy="2852461"/>
          </a:xfrm>
          <a:prstGeom prst="rect">
            <a:avLst/>
          </a:prstGeom>
        </p:spPr>
      </p:pic>
      <p:sp>
        <p:nvSpPr>
          <p:cNvPr id="6"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37425652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1612" y="1116335"/>
            <a:ext cx="9925937" cy="5760640"/>
          </a:xfrm>
        </p:spPr>
        <p:txBody>
          <a:bodyPr/>
          <a:lstStyle/>
          <a:p>
            <a:pPr lvl="1" fontAlgn="ctr" latinLnBrk="0">
              <a:lnSpc>
                <a:spcPct val="114000"/>
              </a:lnSpc>
              <a:spcBef>
                <a:spcPts val="600"/>
              </a:spcBef>
              <a:spcAft>
                <a:spcPts val="0"/>
              </a:spcAft>
            </a:pPr>
            <a:r>
              <a:rPr lang="en-US" altLang="ko-KR" b="1" dirty="0"/>
              <a:t>Large-scale accidents </a:t>
            </a:r>
            <a:r>
              <a:rPr lang="en-US" altLang="ko-KR" b="1" dirty="0" smtClean="0"/>
              <a:t>:</a:t>
            </a:r>
            <a:r>
              <a:rPr lang="en-US" altLang="ko-KR" dirty="0" smtClean="0"/>
              <a:t> </a:t>
            </a:r>
            <a:r>
              <a:rPr lang="en-US" altLang="ko-KR" dirty="0"/>
              <a:t>the collapse of the Olympic Bridge, the collapse of the </a:t>
            </a:r>
            <a:r>
              <a:rPr lang="en-US" altLang="ko-KR" dirty="0" err="1"/>
              <a:t>Paldang</a:t>
            </a:r>
            <a:r>
              <a:rPr lang="en-US" altLang="ko-KR" dirty="0"/>
              <a:t> Bridge, the collapse of the </a:t>
            </a:r>
            <a:r>
              <a:rPr lang="en-US" altLang="ko-KR" dirty="0" err="1"/>
              <a:t>Sinhaengju</a:t>
            </a:r>
            <a:r>
              <a:rPr lang="en-US" altLang="ko-KR" dirty="0"/>
              <a:t> Bridge, the collapse of the </a:t>
            </a:r>
            <a:r>
              <a:rPr lang="en-US" altLang="ko-KR" dirty="0" err="1"/>
              <a:t>Cheongju</a:t>
            </a:r>
            <a:r>
              <a:rPr lang="en-US" altLang="ko-KR" dirty="0"/>
              <a:t> </a:t>
            </a:r>
            <a:r>
              <a:rPr lang="en-US" altLang="ko-KR" dirty="0" err="1"/>
              <a:t>Uam</a:t>
            </a:r>
            <a:r>
              <a:rPr lang="en-US" altLang="ko-KR" dirty="0"/>
              <a:t> Shopping Mall, the collapse of the </a:t>
            </a:r>
            <a:r>
              <a:rPr lang="en-US" altLang="ko-KR" dirty="0" err="1"/>
              <a:t>Seongsu</a:t>
            </a:r>
            <a:r>
              <a:rPr lang="en-US" altLang="ko-KR" dirty="0"/>
              <a:t> Bridge, the explosion of the Daegu subway construction site, and the collapse of the </a:t>
            </a:r>
            <a:r>
              <a:rPr lang="en-US" altLang="ko-KR" dirty="0" err="1"/>
              <a:t>Sampoong</a:t>
            </a:r>
            <a:r>
              <a:rPr lang="en-US" altLang="ko-KR" dirty="0"/>
              <a:t> Department </a:t>
            </a:r>
            <a:r>
              <a:rPr lang="en-US" altLang="ko-KR" dirty="0" smtClean="0"/>
              <a:t>Store</a:t>
            </a:r>
          </a:p>
          <a:p>
            <a:pPr lvl="1" fontAlgn="ctr" latinLnBrk="0">
              <a:lnSpc>
                <a:spcPct val="114000"/>
              </a:lnSpc>
              <a:spcBef>
                <a:spcPts val="600"/>
              </a:spcBef>
              <a:spcAft>
                <a:spcPts val="0"/>
              </a:spcAft>
            </a:pPr>
            <a:r>
              <a:rPr lang="en-US" altLang="ko-KR" dirty="0" smtClean="0"/>
              <a:t>1993</a:t>
            </a:r>
            <a:r>
              <a:rPr lang="en-US" altLang="ko-KR" dirty="0"/>
              <a:t>. 12: </a:t>
            </a:r>
            <a:r>
              <a:rPr lang="en-US" altLang="ko-KR" b="1" dirty="0"/>
              <a:t>Market opening of all industries according to the Uruguay Round (UR) </a:t>
            </a:r>
            <a:r>
              <a:rPr lang="en-US" altLang="ko-KR" b="1" dirty="0" smtClean="0"/>
              <a:t>agreement</a:t>
            </a:r>
          </a:p>
          <a:p>
            <a:pPr lvl="1" fontAlgn="ctr" latinLnBrk="0">
              <a:lnSpc>
                <a:spcPct val="114000"/>
              </a:lnSpc>
              <a:spcBef>
                <a:spcPts val="600"/>
              </a:spcBef>
              <a:spcAft>
                <a:spcPts val="0"/>
              </a:spcAft>
            </a:pPr>
            <a:r>
              <a:rPr lang="en-US" altLang="ko-KR" dirty="0" smtClean="0"/>
              <a:t>1993</a:t>
            </a:r>
            <a:r>
              <a:rPr lang="en-US" altLang="ko-KR" dirty="0"/>
              <a:t>. 8. 12: Implementation of real-name financial </a:t>
            </a:r>
            <a:r>
              <a:rPr lang="en-US" altLang="ko-KR" dirty="0" smtClean="0"/>
              <a:t>system</a:t>
            </a:r>
          </a:p>
          <a:p>
            <a:pPr lvl="1" fontAlgn="ctr" latinLnBrk="0">
              <a:lnSpc>
                <a:spcPct val="114000"/>
              </a:lnSpc>
              <a:spcBef>
                <a:spcPts val="600"/>
              </a:spcBef>
              <a:spcAft>
                <a:spcPts val="0"/>
              </a:spcAft>
            </a:pPr>
            <a:r>
              <a:rPr lang="en-US" altLang="ko-KR" dirty="0" smtClean="0"/>
              <a:t>1995</a:t>
            </a:r>
            <a:r>
              <a:rPr lang="en-US" altLang="ko-KR" dirty="0"/>
              <a:t>. 7: Real-name real estate </a:t>
            </a:r>
            <a:r>
              <a:rPr lang="en-US" altLang="ko-KR" dirty="0" smtClean="0"/>
              <a:t>system</a:t>
            </a:r>
          </a:p>
          <a:p>
            <a:pPr lvl="1" fontAlgn="ctr" latinLnBrk="0">
              <a:lnSpc>
                <a:spcPct val="114000"/>
              </a:lnSpc>
              <a:spcBef>
                <a:spcPts val="600"/>
              </a:spcBef>
              <a:spcAft>
                <a:spcPts val="0"/>
              </a:spcAft>
            </a:pPr>
            <a:r>
              <a:rPr lang="en-US" altLang="ko-KR" dirty="0" smtClean="0"/>
              <a:t>1995</a:t>
            </a:r>
            <a:r>
              <a:rPr lang="en-US" altLang="ko-KR" dirty="0"/>
              <a:t>: World Trade Organization (WTO) </a:t>
            </a:r>
            <a:r>
              <a:rPr lang="en-US" altLang="ko-KR" dirty="0" smtClean="0"/>
              <a:t>launched</a:t>
            </a:r>
          </a:p>
          <a:p>
            <a:pPr lvl="1" fontAlgn="ctr" latinLnBrk="0">
              <a:lnSpc>
                <a:spcPct val="114000"/>
              </a:lnSpc>
              <a:spcBef>
                <a:spcPts val="600"/>
              </a:spcBef>
              <a:spcAft>
                <a:spcPts val="0"/>
              </a:spcAft>
            </a:pPr>
            <a:r>
              <a:rPr lang="en-US" altLang="ko-KR" dirty="0" smtClean="0"/>
              <a:t>1996</a:t>
            </a:r>
            <a:r>
              <a:rPr lang="en-US" altLang="ko-KR" dirty="0"/>
              <a:t>: The era of full-scale liberalization of the construction market by </a:t>
            </a:r>
            <a:r>
              <a:rPr lang="en-US" altLang="ko-KR" b="1" dirty="0"/>
              <a:t>joining the Organization for Economic Cooperation and Development (OECD</a:t>
            </a:r>
            <a:r>
              <a:rPr lang="en-US" altLang="ko-KR" b="1" dirty="0" smtClean="0"/>
              <a:t>)</a:t>
            </a:r>
          </a:p>
          <a:p>
            <a:pPr lvl="1" fontAlgn="ctr" latinLnBrk="0">
              <a:lnSpc>
                <a:spcPct val="114000"/>
              </a:lnSpc>
              <a:spcBef>
                <a:spcPts val="600"/>
              </a:spcBef>
              <a:spcAft>
                <a:spcPts val="0"/>
              </a:spcAft>
            </a:pPr>
            <a:r>
              <a:rPr lang="en-US" altLang="ko-KR" dirty="0" smtClean="0"/>
              <a:t>1996</a:t>
            </a:r>
            <a:r>
              <a:rPr lang="en-US" altLang="ko-KR" dirty="0"/>
              <a:t>. 12: Enactment of the Framework Act on Construction </a:t>
            </a:r>
            <a:r>
              <a:rPr lang="en-US" altLang="ko-KR" dirty="0" smtClean="0"/>
              <a:t>Industry- </a:t>
            </a:r>
            <a:r>
              <a:rPr lang="en-US" altLang="ko-KR" b="1" dirty="0"/>
              <a:t>Extensive overhaul of construction systems and policies for the opening of the domestic construction market in accordance with globalization and major construction-related </a:t>
            </a:r>
            <a:r>
              <a:rPr lang="en-US" altLang="ko-KR" b="1" dirty="0" smtClean="0"/>
              <a:t>accidents</a:t>
            </a:r>
          </a:p>
          <a:p>
            <a:pPr lvl="1" fontAlgn="ctr" latinLnBrk="0">
              <a:lnSpc>
                <a:spcPct val="114000"/>
              </a:lnSpc>
              <a:spcBef>
                <a:spcPts val="600"/>
              </a:spcBef>
              <a:spcAft>
                <a:spcPts val="0"/>
              </a:spcAft>
            </a:pPr>
            <a:r>
              <a:rPr lang="en-US" altLang="ko-KR" b="1" dirty="0" smtClean="0"/>
              <a:t>1997.12</a:t>
            </a:r>
            <a:r>
              <a:rPr lang="en-US" altLang="ko-KR" b="1" dirty="0"/>
              <a:t>: International Monetary Fund (IMF) foreign exchange crisis: restructuring of the construction </a:t>
            </a:r>
            <a:r>
              <a:rPr lang="en-US" altLang="ko-KR" b="1" dirty="0" smtClean="0"/>
              <a:t>industry</a:t>
            </a:r>
          </a:p>
          <a:p>
            <a:pPr lvl="1" fontAlgn="ctr" latinLnBrk="0">
              <a:lnSpc>
                <a:spcPct val="114000"/>
              </a:lnSpc>
              <a:spcBef>
                <a:spcPts val="600"/>
              </a:spcBef>
              <a:spcAft>
                <a:spcPts val="0"/>
              </a:spcAft>
            </a:pPr>
            <a:r>
              <a:rPr lang="en-US" altLang="ko-KR" dirty="0" smtClean="0"/>
              <a:t>Summary </a:t>
            </a:r>
            <a:r>
              <a:rPr lang="en-US" altLang="ko-KR" dirty="0"/>
              <a:t>of the construction industry environment in the 1990s: </a:t>
            </a:r>
            <a:r>
              <a:rPr lang="en-US" altLang="ko-KR" b="1" dirty="0"/>
              <a:t>bubble, insolvency, openness, </a:t>
            </a:r>
            <a:r>
              <a:rPr lang="en-US" altLang="ko-KR" b="1" dirty="0" smtClean="0"/>
              <a:t>restructuring</a:t>
            </a:r>
            <a:endParaRPr lang="ko-KR" altLang="en-US" sz="2200" b="1" dirty="0"/>
          </a:p>
        </p:txBody>
      </p:sp>
      <p:sp>
        <p:nvSpPr>
          <p:cNvPr id="5"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31160712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936315"/>
            <a:ext cx="10401762" cy="6277905"/>
          </a:xfrm>
        </p:spPr>
        <p:txBody>
          <a:bodyPr/>
          <a:lstStyle/>
          <a:p>
            <a:pPr fontAlgn="ctr" latinLnBrk="0">
              <a:lnSpc>
                <a:spcPct val="150000"/>
              </a:lnSpc>
            </a:pPr>
            <a:r>
              <a:rPr lang="en-US" altLang="ko-KR" sz="2000" dirty="0" smtClean="0"/>
              <a:t> 1998 : Malaysia Petronas Twin Tower</a:t>
            </a:r>
          </a:p>
          <a:p>
            <a:pPr lvl="1" fontAlgn="ctr" latinLnBrk="0">
              <a:lnSpc>
                <a:spcPct val="150000"/>
              </a:lnSpc>
            </a:pPr>
            <a:r>
              <a:rPr lang="en-US" altLang="ko-KR" sz="1800" dirty="0"/>
              <a:t> 1998 ~2003 </a:t>
            </a:r>
            <a:r>
              <a:rPr lang="en-US" altLang="ko-KR" sz="1800" dirty="0" smtClean="0"/>
              <a:t>: World Tallest Building,  88 Floor,  452m</a:t>
            </a:r>
            <a:endParaRPr lang="en-US" altLang="ko-KR" sz="1800"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1990s (1991~2000)</a:t>
            </a:r>
            <a:endParaRPr lang="ko-KR" altLang="en-US" dirty="0"/>
          </a:p>
        </p:txBody>
      </p:sp>
      <p:pic>
        <p:nvPicPr>
          <p:cNvPr id="4" name="Picture 6" descr="http://cfs2.tistory.com/upload_control/download.blog?fhandle=YmxvZzc2MzVAZnMyLnRpc3RvcnkuY29tOi9hdHRhY2gvMi8yODUuSlB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252" y="2097652"/>
            <a:ext cx="3501519" cy="528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descr="http://cyber.mltm.go.kr/upload/cyber_03_2_1/페트로나스%20빌딩(KLC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2684" y="3204567"/>
            <a:ext cx="4428492" cy="3072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30993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36920" y="1031118"/>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err="1"/>
              <a:t>Sinhaengju</a:t>
            </a:r>
            <a:r>
              <a:rPr kumimoji="0" lang="en-US" altLang="ko-KR" dirty="0"/>
              <a:t> Bridge pier collapse </a:t>
            </a:r>
            <a:r>
              <a:rPr kumimoji="0" lang="en-US" altLang="ko-KR" dirty="0" smtClean="0"/>
              <a:t>(In</a:t>
            </a:r>
            <a:r>
              <a:rPr kumimoji="0" lang="ko-KR" altLang="en-US" dirty="0" smtClean="0"/>
              <a:t> </a:t>
            </a:r>
            <a:r>
              <a:rPr kumimoji="0" lang="en-US" altLang="ko-KR" dirty="0" smtClean="0"/>
              <a:t>1992</a:t>
            </a:r>
            <a:r>
              <a:rPr kumimoji="0" lang="en-US" altLang="ko-KR" dirty="0"/>
              <a:t>)</a:t>
            </a:r>
          </a:p>
        </p:txBody>
      </p:sp>
      <p:graphicFrame>
        <p:nvGraphicFramePr>
          <p:cNvPr id="4" name="표 3"/>
          <p:cNvGraphicFramePr>
            <a:graphicFrameLocks noGrp="1"/>
          </p:cNvGraphicFramePr>
          <p:nvPr>
            <p:extLst>
              <p:ext uri="{D42A27DB-BD31-4B8C-83A1-F6EECF244321}">
                <p14:modId xmlns:p14="http://schemas.microsoft.com/office/powerpoint/2010/main" val="2854669379"/>
              </p:ext>
            </p:extLst>
          </p:nvPr>
        </p:nvGraphicFramePr>
        <p:xfrm>
          <a:off x="528456" y="1512379"/>
          <a:ext cx="9505056" cy="2018576"/>
        </p:xfrm>
        <a:graphic>
          <a:graphicData uri="http://schemas.openxmlformats.org/drawingml/2006/table">
            <a:tbl>
              <a:tblPr/>
              <a:tblGrid>
                <a:gridCol w="2715730">
                  <a:extLst>
                    <a:ext uri="{9D8B030D-6E8A-4147-A177-3AD203B41FA5}">
                      <a16:colId xmlns:a16="http://schemas.microsoft.com/office/drawing/2014/main" val="2534123220"/>
                    </a:ext>
                  </a:extLst>
                </a:gridCol>
                <a:gridCol w="6789326">
                  <a:extLst>
                    <a:ext uri="{9D8B030D-6E8A-4147-A177-3AD203B41FA5}">
                      <a16:colId xmlns:a16="http://schemas.microsoft.com/office/drawing/2014/main" val="3430058727"/>
                    </a:ext>
                  </a:extLst>
                </a:gridCol>
              </a:tblGrid>
              <a:tr h="380638">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u="none" strike="noStrike" dirty="0" smtClean="0">
                          <a:solidFill>
                            <a:schemeClr val="tx1"/>
                          </a:solidFill>
                          <a:effectLst/>
                          <a:latin typeface="Arial" panose="020B0604020202020204" pitchFamily="34" charset="0"/>
                          <a:cs typeface="Arial" panose="020B0604020202020204" pitchFamily="34" charset="0"/>
                        </a:rPr>
                        <a:t>July 31, 1992</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380638">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Poor construction</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47689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bridge collapse</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34 dead,40 injured</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671834">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Establishment of measures to prevent insolvency in construction work</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Introduction of Responsibility Management System to Public Corporations</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Introduction of the pre-bidding qualification screening system</a:t>
                      </a:r>
                      <a:endParaRPr lang="ko-KR" altLang="en-US" sz="1400" dirty="0" smtClean="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11266" name="Picture 2" descr="파일:1992년 7월 31일 신행주대교 붕괴사건.jpg - 위키백과, 우리 모두의 백과사전"/>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164" y="3696690"/>
            <a:ext cx="4495680" cy="3612333"/>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022664" y="6601137"/>
            <a:ext cx="5006925" cy="707886"/>
          </a:xfrm>
          <a:prstGeom prst="rect">
            <a:avLst/>
          </a:prstGeom>
        </p:spPr>
        <p:txBody>
          <a:bodyPr wrap="square">
            <a:spAutoFit/>
          </a:bodyPr>
          <a:lstStyle/>
          <a:p>
            <a:r>
              <a:rPr lang="ko-KR" altLang="en-US" sz="800" dirty="0"/>
              <a:t>https://upload.wikimedia.org/wikipedia/commons/thumb/e/ed/1992%EB%85%84_7%EC%9B%94_31%EC%9D%BC_%EC%8B%A0%ED%96%89%EC%A3%BC%EB%8C%80%EA%B5%90_%EB%B6%95%EA%B4%B4%EC%82%AC%EA%B1%B4.jpg/2560px-1992%EB%85%84_7%EC%9B%94_31%EC%9D%BC_%EC%8B%A0%ED%96%89%EC%A3%BC%EB%8C%80%EA%B5%90_%EB%B6%95%EA%B4%B4%EC%82%AC%EA%B1%B4.jpg</a:t>
            </a:r>
          </a:p>
        </p:txBody>
      </p:sp>
      <p:pic>
        <p:nvPicPr>
          <p:cNvPr id="11268" name="Picture 4" descr="그때 그 뉴스] 23년 전 붕괴된 신행주대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801" y="3689013"/>
            <a:ext cx="4691788" cy="2637164"/>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5337801" y="6326177"/>
            <a:ext cx="4691788" cy="215444"/>
          </a:xfrm>
          <a:prstGeom prst="rect">
            <a:avLst/>
          </a:prstGeom>
        </p:spPr>
        <p:txBody>
          <a:bodyPr wrap="square">
            <a:spAutoFit/>
          </a:bodyPr>
          <a:lstStyle/>
          <a:p>
            <a:r>
              <a:rPr lang="ko-KR" altLang="en-US" sz="800" dirty="0"/>
              <a:t>https://news.kbs.co.kr/data/news/2015/07/31/3122438_4ZB.jpg</a:t>
            </a:r>
          </a:p>
        </p:txBody>
      </p:sp>
      <p:sp>
        <p:nvSpPr>
          <p:cNvPr id="10"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13215529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91049" y="1116335"/>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a:t>Collapse of </a:t>
            </a:r>
            <a:r>
              <a:rPr kumimoji="0" lang="en-US" altLang="ko-KR" dirty="0" err="1"/>
              <a:t>Cheongju</a:t>
            </a:r>
            <a:r>
              <a:rPr kumimoji="0" lang="en-US" altLang="ko-KR" dirty="0"/>
              <a:t> </a:t>
            </a:r>
            <a:r>
              <a:rPr kumimoji="0" lang="en-US" altLang="ko-KR" dirty="0" err="1"/>
              <a:t>Uam</a:t>
            </a:r>
            <a:r>
              <a:rPr kumimoji="0" lang="en-US" altLang="ko-KR" dirty="0"/>
              <a:t> Shopping Street Apartment </a:t>
            </a:r>
            <a:r>
              <a:rPr kumimoji="0" lang="en-US" altLang="ko-KR" dirty="0" smtClean="0"/>
              <a:t>(In 1993</a:t>
            </a:r>
            <a:r>
              <a:rPr kumimoji="0" lang="en-US" altLang="ko-KR" dirty="0"/>
              <a:t>)</a:t>
            </a:r>
            <a:endParaRPr kumimoji="0" lang="en-US" altLang="ko-KR" dirty="0" smtClean="0"/>
          </a:p>
        </p:txBody>
      </p:sp>
      <p:graphicFrame>
        <p:nvGraphicFramePr>
          <p:cNvPr id="4" name="표 3"/>
          <p:cNvGraphicFramePr>
            <a:graphicFrameLocks noGrp="1"/>
          </p:cNvGraphicFramePr>
          <p:nvPr>
            <p:extLst>
              <p:ext uri="{D42A27DB-BD31-4B8C-83A1-F6EECF244321}">
                <p14:modId xmlns:p14="http://schemas.microsoft.com/office/powerpoint/2010/main" val="579103895"/>
              </p:ext>
            </p:extLst>
          </p:nvPr>
        </p:nvGraphicFramePr>
        <p:xfrm>
          <a:off x="630613" y="1583856"/>
          <a:ext cx="9505056" cy="2268783"/>
        </p:xfrm>
        <a:graphic>
          <a:graphicData uri="http://schemas.openxmlformats.org/drawingml/2006/table">
            <a:tbl>
              <a:tblPr/>
              <a:tblGrid>
                <a:gridCol w="2411831">
                  <a:extLst>
                    <a:ext uri="{9D8B030D-6E8A-4147-A177-3AD203B41FA5}">
                      <a16:colId xmlns:a16="http://schemas.microsoft.com/office/drawing/2014/main" val="2534123220"/>
                    </a:ext>
                  </a:extLst>
                </a:gridCol>
                <a:gridCol w="7093225">
                  <a:extLst>
                    <a:ext uri="{9D8B030D-6E8A-4147-A177-3AD203B41FA5}">
                      <a16:colId xmlns:a16="http://schemas.microsoft.com/office/drawing/2014/main" val="3430058727"/>
                    </a:ext>
                  </a:extLst>
                </a:gridCol>
              </a:tblGrid>
              <a:tr h="402724">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algn="l"/>
                      <a:r>
                        <a:rPr lang="en-US" altLang="ko-KR" sz="1400" u="none" strike="noStrike" dirty="0" smtClean="0">
                          <a:solidFill>
                            <a:schemeClr val="tx1"/>
                          </a:solidFill>
                          <a:effectLst/>
                          <a:latin typeface="Arial" panose="020B0604020202020204" pitchFamily="34" charset="0"/>
                          <a:cs typeface="Arial" panose="020B0604020202020204" pitchFamily="34" charset="0"/>
                        </a:rPr>
                        <a:t>January</a:t>
                      </a:r>
                      <a:r>
                        <a:rPr lang="en-US" altLang="ko-KR" sz="1400" u="none" strike="noStrike" baseline="0" dirty="0" smtClean="0">
                          <a:solidFill>
                            <a:schemeClr val="tx1"/>
                          </a:solidFill>
                          <a:effectLst/>
                          <a:latin typeface="Arial" panose="020B0604020202020204" pitchFamily="34" charset="0"/>
                          <a:cs typeface="Arial" panose="020B0604020202020204" pitchFamily="34" charset="0"/>
                        </a:rPr>
                        <a:t> 7, </a:t>
                      </a:r>
                      <a:r>
                        <a:rPr lang="en-US" altLang="ko-KR" sz="1400" u="none" strike="noStrike" dirty="0" smtClean="0">
                          <a:solidFill>
                            <a:schemeClr val="tx1"/>
                          </a:solidFill>
                          <a:effectLst/>
                          <a:latin typeface="Arial" panose="020B0604020202020204" pitchFamily="34" charset="0"/>
                          <a:cs typeface="Arial" panose="020B0604020202020204" pitchFamily="34" charset="0"/>
                        </a:rPr>
                        <a:t>1993</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60875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Arial" panose="020B0604020202020204" pitchFamily="34" charset="0"/>
                        <a:buChar char="•"/>
                      </a:pPr>
                      <a:r>
                        <a:rPr lang="en-US" altLang="ko-KR" sz="1400" dirty="0" smtClean="0">
                          <a:solidFill>
                            <a:schemeClr val="tx1"/>
                          </a:solidFill>
                          <a:effectLst/>
                          <a:latin typeface="Arial" panose="020B0604020202020204" pitchFamily="34" charset="0"/>
                          <a:cs typeface="Arial" panose="020B0604020202020204" pitchFamily="34" charset="0"/>
                        </a:rPr>
                        <a:t>Poor construction (rebar spacing, insufficient thickness of fireproof coating, etc.)</a:t>
                      </a:r>
                    </a:p>
                    <a:p>
                      <a:pPr marL="285750" indent="-285750" algn="l">
                        <a:buFont typeface="Arial" panose="020B0604020202020204" pitchFamily="34" charset="0"/>
                        <a:buChar char="•"/>
                      </a:pPr>
                      <a:r>
                        <a:rPr lang="en-US" altLang="ko-KR" sz="1400" b="1" dirty="0" smtClean="0">
                          <a:solidFill>
                            <a:schemeClr val="tx1"/>
                          </a:solidFill>
                          <a:effectLst/>
                          <a:latin typeface="Arial" panose="020B0604020202020204" pitchFamily="34" charset="0"/>
                          <a:cs typeface="Arial" panose="020B0604020202020204" pitchFamily="34" charset="0"/>
                        </a:rPr>
                        <a:t>Gas explosion</a:t>
                      </a:r>
                      <a:endParaRPr lang="ko-KR" altLang="en-US" sz="1400" b="1"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432124">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Arial" panose="020B0604020202020204" pitchFamily="34" charset="0"/>
                        <a:buChar char="•"/>
                      </a:pPr>
                      <a:r>
                        <a:rPr lang="en-US" altLang="ko-KR" sz="1400" dirty="0" smtClean="0">
                          <a:solidFill>
                            <a:schemeClr val="tx1"/>
                          </a:solidFill>
                          <a:effectLst/>
                          <a:latin typeface="Arial" panose="020B0604020202020204" pitchFamily="34" charset="0"/>
                          <a:cs typeface="Arial" panose="020B0604020202020204" pitchFamily="34" charset="0"/>
                        </a:rPr>
                        <a:t>Collapse of buildings</a:t>
                      </a:r>
                    </a:p>
                    <a:p>
                      <a:pPr marL="285750" indent="-285750" algn="l">
                        <a:buFont typeface="Arial" panose="020B0604020202020204" pitchFamily="34" charset="0"/>
                        <a:buChar char="•"/>
                      </a:pPr>
                      <a:r>
                        <a:rPr lang="en-US" altLang="ko-KR" sz="1400" dirty="0" smtClean="0">
                          <a:solidFill>
                            <a:schemeClr val="tx1"/>
                          </a:solidFill>
                          <a:effectLst/>
                          <a:latin typeface="Arial" panose="020B0604020202020204" pitchFamily="34" charset="0"/>
                          <a:cs typeface="Arial" panose="020B0604020202020204" pitchFamily="34" charset="0"/>
                        </a:rPr>
                        <a:t>28 dead, 48 injured</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60875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Arial" panose="020B0604020202020204" pitchFamily="34" charset="0"/>
                        <a:buChar char="•"/>
                      </a:pPr>
                      <a:r>
                        <a:rPr lang="en-US" altLang="ko-KR" sz="1400" dirty="0" smtClean="0">
                          <a:solidFill>
                            <a:schemeClr val="tx1"/>
                          </a:solidFill>
                          <a:effectLst/>
                          <a:latin typeface="Arial" panose="020B0604020202020204" pitchFamily="34" charset="0"/>
                          <a:cs typeface="Arial" panose="020B0604020202020204" pitchFamily="34" charset="0"/>
                        </a:rPr>
                        <a:t>Identification of construction irregularities and measures to prevent those</a:t>
                      </a:r>
                    </a:p>
                    <a:p>
                      <a:pPr marL="285750" indent="-285750" algn="l">
                        <a:buFont typeface="Arial" panose="020B0604020202020204" pitchFamily="34" charset="0"/>
                        <a:buChar char="•"/>
                      </a:pPr>
                      <a:r>
                        <a:rPr lang="en-US" altLang="ko-KR" sz="1400" dirty="0" smtClean="0">
                          <a:solidFill>
                            <a:schemeClr val="tx1"/>
                          </a:solidFill>
                          <a:effectLst/>
                          <a:latin typeface="Arial" panose="020B0604020202020204" pitchFamily="34" charset="0"/>
                          <a:cs typeface="Arial" panose="020B0604020202020204" pitchFamily="34" charset="0"/>
                        </a:rPr>
                        <a:t>Establishment of the Anti-Corruption Countermeasures Committee under the leadership of the Board of Audit and Inspection</a:t>
                      </a:r>
                      <a:endParaRPr lang="ko-KR" altLang="en-US" sz="1400" dirty="0" smtClean="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10242" name="Picture 2" descr="우암붕괴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216" y="4073134"/>
            <a:ext cx="4664925" cy="3096344"/>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617368" y="6829355"/>
            <a:ext cx="4518301" cy="338554"/>
          </a:xfrm>
          <a:prstGeom prst="rect">
            <a:avLst/>
          </a:prstGeom>
        </p:spPr>
        <p:txBody>
          <a:bodyPr wrap="square">
            <a:spAutoFit/>
          </a:bodyPr>
          <a:lstStyle/>
          <a:p>
            <a:r>
              <a:rPr lang="ko-KR" altLang="en-US" sz="800" dirty="0"/>
              <a:t>https://namu.wiki/jump/hddQj3rLt0QUnDB5STmlDI%2FIZiESCV%2Bm%2FCI0TlZ3aRkqgJOrolOYKiZpb0qV6Lsk</a:t>
            </a:r>
          </a:p>
        </p:txBody>
      </p:sp>
      <p:sp>
        <p:nvSpPr>
          <p:cNvPr id="8"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9468773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atinLnBrk="0">
              <a:spcBef>
                <a:spcPts val="600"/>
              </a:spcBef>
            </a:pPr>
            <a:r>
              <a:rPr lang="en-US" altLang="ko-KR" dirty="0" smtClean="0"/>
              <a:t>Construction Standards</a:t>
            </a:r>
            <a:r>
              <a:rPr lang="ko-KR" altLang="en-US" dirty="0" smtClean="0"/>
              <a:t> </a:t>
            </a:r>
            <a:endParaRPr lang="en-US" altLang="ko-KR" dirty="0" smtClean="0"/>
          </a:p>
          <a:p>
            <a:pPr lvl="1">
              <a:spcBef>
                <a:spcPts val="600"/>
              </a:spcBef>
            </a:pPr>
            <a:r>
              <a:rPr lang="en-US" altLang="ko-KR" dirty="0"/>
              <a:t>According to Article 44 of the </a:t>
            </a:r>
            <a:r>
              <a:rPr lang="en-US" altLang="ko-KR" b="1" dirty="0"/>
              <a:t>Construction Technology Promotion Act</a:t>
            </a:r>
            <a:endParaRPr lang="en-US" altLang="ko-KR" b="1" dirty="0" smtClean="0"/>
          </a:p>
          <a:p>
            <a:pPr lvl="1">
              <a:spcBef>
                <a:spcPts val="600"/>
              </a:spcBef>
            </a:pPr>
            <a:r>
              <a:rPr lang="en-US" altLang="ko-KR" b="1" dirty="0"/>
              <a:t>Criteria for </a:t>
            </a:r>
            <a:r>
              <a:rPr lang="en-US" altLang="ko-KR" b="1" dirty="0"/>
              <a:t>the </a:t>
            </a:r>
            <a:r>
              <a:rPr lang="en-US" altLang="ko-KR" b="1" dirty="0" smtClean="0"/>
              <a:t>technical and </a:t>
            </a:r>
            <a:r>
              <a:rPr lang="en-US" altLang="ko-KR" b="1" dirty="0"/>
              <a:t>environmental</a:t>
            </a:r>
            <a:r>
              <a:rPr lang="en-US" altLang="ko-KR" b="1" dirty="0" smtClean="0"/>
              <a:t> </a:t>
            </a:r>
            <a:r>
              <a:rPr lang="en-US" altLang="ko-KR" b="1" dirty="0" smtClean="0"/>
              <a:t>improvement, quality assurance </a:t>
            </a:r>
            <a:r>
              <a:rPr lang="en-US" altLang="ko-KR" b="1" dirty="0"/>
              <a:t>and appropriate construction management</a:t>
            </a:r>
            <a:endParaRPr lang="en-US" altLang="ko-KR" b="1" dirty="0" smtClean="0"/>
          </a:p>
          <a:p>
            <a:pPr lvl="1">
              <a:spcBef>
                <a:spcPts val="600"/>
              </a:spcBef>
            </a:pPr>
            <a:r>
              <a:rPr lang="en-US" altLang="ko-KR" dirty="0"/>
              <a:t>Central construction technology deliberation target: There are </a:t>
            </a:r>
            <a:r>
              <a:rPr lang="en-US" altLang="ko-KR" b="1" dirty="0"/>
              <a:t>specifications</a:t>
            </a:r>
            <a:r>
              <a:rPr lang="en-US" altLang="ko-KR" dirty="0"/>
              <a:t> (standard specifications, specialized specifications) and </a:t>
            </a:r>
            <a:r>
              <a:rPr lang="en-US" altLang="ko-KR" b="1" dirty="0"/>
              <a:t>design standards.</a:t>
            </a:r>
            <a:endParaRPr lang="en-US" altLang="ko-KR" b="1" dirty="0" smtClean="0"/>
          </a:p>
          <a:p>
            <a:pPr lvl="1">
              <a:spcBef>
                <a:spcPts val="600"/>
              </a:spcBef>
            </a:pPr>
            <a:r>
              <a:rPr lang="en-US" altLang="ko-KR" b="1" dirty="0"/>
              <a:t>Sub-technical standards </a:t>
            </a:r>
            <a:r>
              <a:rPr lang="en-US" altLang="ko-KR" dirty="0"/>
              <a:t>prepared by societies, associations, and ordering organizations: guidelines, handbooks, technical guides, tips, standards, etc.</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2823010372"/>
              </p:ext>
            </p:extLst>
          </p:nvPr>
        </p:nvGraphicFramePr>
        <p:xfrm>
          <a:off x="990216" y="3816638"/>
          <a:ext cx="9174672" cy="3171193"/>
        </p:xfrm>
        <a:graphic>
          <a:graphicData uri="http://schemas.openxmlformats.org/drawingml/2006/table">
            <a:tbl>
              <a:tblPr/>
              <a:tblGrid>
                <a:gridCol w="685116">
                  <a:extLst>
                    <a:ext uri="{9D8B030D-6E8A-4147-A177-3AD203B41FA5}">
                      <a16:colId xmlns:a16="http://schemas.microsoft.com/office/drawing/2014/main" val="100678072"/>
                    </a:ext>
                  </a:extLst>
                </a:gridCol>
                <a:gridCol w="719041">
                  <a:extLst>
                    <a:ext uri="{9D8B030D-6E8A-4147-A177-3AD203B41FA5}">
                      <a16:colId xmlns:a16="http://schemas.microsoft.com/office/drawing/2014/main" val="3554315421"/>
                    </a:ext>
                  </a:extLst>
                </a:gridCol>
                <a:gridCol w="324036">
                  <a:extLst>
                    <a:ext uri="{9D8B030D-6E8A-4147-A177-3AD203B41FA5}">
                      <a16:colId xmlns:a16="http://schemas.microsoft.com/office/drawing/2014/main" val="2895533708"/>
                    </a:ext>
                  </a:extLst>
                </a:gridCol>
                <a:gridCol w="596852">
                  <a:extLst>
                    <a:ext uri="{9D8B030D-6E8A-4147-A177-3AD203B41FA5}">
                      <a16:colId xmlns:a16="http://schemas.microsoft.com/office/drawing/2014/main" val="485692497"/>
                    </a:ext>
                  </a:extLst>
                </a:gridCol>
                <a:gridCol w="627284">
                  <a:extLst>
                    <a:ext uri="{9D8B030D-6E8A-4147-A177-3AD203B41FA5}">
                      <a16:colId xmlns:a16="http://schemas.microsoft.com/office/drawing/2014/main" val="4034801576"/>
                    </a:ext>
                  </a:extLst>
                </a:gridCol>
                <a:gridCol w="288032">
                  <a:extLst>
                    <a:ext uri="{9D8B030D-6E8A-4147-A177-3AD203B41FA5}">
                      <a16:colId xmlns:a16="http://schemas.microsoft.com/office/drawing/2014/main" val="287656538"/>
                    </a:ext>
                  </a:extLst>
                </a:gridCol>
                <a:gridCol w="576064">
                  <a:extLst>
                    <a:ext uri="{9D8B030D-6E8A-4147-A177-3AD203B41FA5}">
                      <a16:colId xmlns:a16="http://schemas.microsoft.com/office/drawing/2014/main" val="2883735001"/>
                    </a:ext>
                  </a:extLst>
                </a:gridCol>
                <a:gridCol w="576064">
                  <a:extLst>
                    <a:ext uri="{9D8B030D-6E8A-4147-A177-3AD203B41FA5}">
                      <a16:colId xmlns:a16="http://schemas.microsoft.com/office/drawing/2014/main" val="1587093674"/>
                    </a:ext>
                  </a:extLst>
                </a:gridCol>
                <a:gridCol w="360040">
                  <a:extLst>
                    <a:ext uri="{9D8B030D-6E8A-4147-A177-3AD203B41FA5}">
                      <a16:colId xmlns:a16="http://schemas.microsoft.com/office/drawing/2014/main" val="281860175"/>
                    </a:ext>
                  </a:extLst>
                </a:gridCol>
                <a:gridCol w="196175">
                  <a:extLst>
                    <a:ext uri="{9D8B030D-6E8A-4147-A177-3AD203B41FA5}">
                      <a16:colId xmlns:a16="http://schemas.microsoft.com/office/drawing/2014/main" val="2817643777"/>
                    </a:ext>
                  </a:extLst>
                </a:gridCol>
                <a:gridCol w="307881">
                  <a:extLst>
                    <a:ext uri="{9D8B030D-6E8A-4147-A177-3AD203B41FA5}">
                      <a16:colId xmlns:a16="http://schemas.microsoft.com/office/drawing/2014/main" val="790445782"/>
                    </a:ext>
                  </a:extLst>
                </a:gridCol>
                <a:gridCol w="315077">
                  <a:extLst>
                    <a:ext uri="{9D8B030D-6E8A-4147-A177-3AD203B41FA5}">
                      <a16:colId xmlns:a16="http://schemas.microsoft.com/office/drawing/2014/main" val="588526496"/>
                    </a:ext>
                  </a:extLst>
                </a:gridCol>
                <a:gridCol w="188979">
                  <a:extLst>
                    <a:ext uri="{9D8B030D-6E8A-4147-A177-3AD203B41FA5}">
                      <a16:colId xmlns:a16="http://schemas.microsoft.com/office/drawing/2014/main" val="1842533742"/>
                    </a:ext>
                  </a:extLst>
                </a:gridCol>
                <a:gridCol w="293898">
                  <a:extLst>
                    <a:ext uri="{9D8B030D-6E8A-4147-A177-3AD203B41FA5}">
                      <a16:colId xmlns:a16="http://schemas.microsoft.com/office/drawing/2014/main" val="3081993906"/>
                    </a:ext>
                  </a:extLst>
                </a:gridCol>
                <a:gridCol w="668600">
                  <a:extLst>
                    <a:ext uri="{9D8B030D-6E8A-4147-A177-3AD203B41FA5}">
                      <a16:colId xmlns:a16="http://schemas.microsoft.com/office/drawing/2014/main" val="2557305504"/>
                    </a:ext>
                  </a:extLst>
                </a:gridCol>
                <a:gridCol w="657682">
                  <a:extLst>
                    <a:ext uri="{9D8B030D-6E8A-4147-A177-3AD203B41FA5}">
                      <a16:colId xmlns:a16="http://schemas.microsoft.com/office/drawing/2014/main" val="3177032086"/>
                    </a:ext>
                  </a:extLst>
                </a:gridCol>
                <a:gridCol w="1793851">
                  <a:extLst>
                    <a:ext uri="{9D8B030D-6E8A-4147-A177-3AD203B41FA5}">
                      <a16:colId xmlns:a16="http://schemas.microsoft.com/office/drawing/2014/main" val="1491355930"/>
                    </a:ext>
                  </a:extLst>
                </a:gridCol>
              </a:tblGrid>
              <a:tr h="341249">
                <a:tc gridSpan="2">
                  <a:txBody>
                    <a:bodyPr/>
                    <a:lstStyle/>
                    <a:p>
                      <a:pPr marL="0" marR="0" indent="0" algn="just" fontAlgn="base" latinLnBrk="1">
                        <a:lnSpc>
                          <a:spcPct val="100000"/>
                        </a:lnSpc>
                        <a:spcBef>
                          <a:spcPts val="0"/>
                        </a:spcBef>
                        <a:spcAft>
                          <a:spcPts val="0"/>
                        </a:spcAft>
                      </a:pP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12700" cap="flat" cmpd="sng" algn="ctr">
                      <a:solidFill>
                        <a:schemeClr val="tx1"/>
                      </a:solidFill>
                      <a:prstDash val="solid"/>
                      <a:round/>
                      <a:headEnd type="none" w="med" len="med"/>
                      <a:tailEnd type="none" w="med" len="med"/>
                    </a:lnR>
                    <a:lnT>
                      <a:noFill/>
                    </a:lnT>
                    <a:lnB>
                      <a:noFill/>
                    </a:lnB>
                  </a:tcPr>
                </a:tc>
                <a:tc hMerge="1">
                  <a:txBody>
                    <a:bodyPr/>
                    <a:lstStyle/>
                    <a:p>
                      <a:pPr latinLnBrk="1"/>
                      <a:endParaRPr lang="ko-KR" altLang="en-US"/>
                    </a:p>
                  </a:txBody>
                  <a:tcPr/>
                </a:tc>
                <a:tc gridSpan="10">
                  <a:txBody>
                    <a:bodyPr/>
                    <a:lstStyle/>
                    <a:p>
                      <a:pPr marL="0" marR="0" indent="0" algn="ctr" fontAlgn="base" latinLnBrk="0">
                        <a:lnSpc>
                          <a:spcPct val="100000"/>
                        </a:lnSpc>
                        <a:spcBef>
                          <a:spcPts val="0"/>
                        </a:spcBef>
                        <a:spcAft>
                          <a:spcPts val="0"/>
                        </a:spcAft>
                      </a:pPr>
                      <a:r>
                        <a:rPr lang="en-US" altLang="ko-KR" sz="1400" b="1" kern="0" spc="-80" dirty="0" smtClean="0">
                          <a:solidFill>
                            <a:srgbClr val="000000"/>
                          </a:solidFill>
                          <a:effectLst/>
                          <a:latin typeface="Arial" panose="020B0604020202020204" pitchFamily="34" charset="0"/>
                          <a:ea typeface="한양중고딕"/>
                          <a:cs typeface="Arial" panose="020B0604020202020204" pitchFamily="34" charset="0"/>
                        </a:rPr>
                        <a:t>Law (Enforcement Decree, Enforcement Rule)</a:t>
                      </a:r>
                      <a:endParaRPr lang="ko-KR" altLang="en-US" sz="1400" b="1"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marL="0" marR="0" indent="0" algn="ctr" fontAlgn="base" latinLnBrk="0">
                        <a:lnSpc>
                          <a:spcPct val="100000"/>
                        </a:lnSpc>
                        <a:spcBef>
                          <a:spcPts val="0"/>
                        </a:spcBef>
                        <a:spcAft>
                          <a:spcPts val="0"/>
                        </a:spcAft>
                      </a:pP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17907" marR="17907"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marL="17907" marR="17907" marT="0" marB="36000" anchor="ctr">
                    <a:lnL w="12700" cap="flat" cmpd="sng" algn="ctr">
                      <a:solidFill>
                        <a:schemeClr val="tx1"/>
                      </a:solidFill>
                      <a:prstDash val="solid"/>
                      <a:round/>
                      <a:headEnd type="none" w="med" len="med"/>
                      <a:tailEnd type="none" w="med" len="med"/>
                    </a:lnL>
                    <a:lnR>
                      <a:noFill/>
                    </a:lnR>
                    <a:lnT>
                      <a:noFill/>
                    </a:lnT>
                    <a:lnB>
                      <a:noFill/>
                    </a:lnB>
                  </a:tcPr>
                </a:tc>
                <a:tc gridSpan="5">
                  <a:txBody>
                    <a:bodyPr/>
                    <a:lstStyle/>
                    <a:p>
                      <a:pPr latinLnBrk="1"/>
                      <a:endParaRPr lang="ko-KR" altLang="en-US" sz="1200" b="0" dirty="0">
                        <a:latin typeface="Arial" panose="020B0604020202020204" pitchFamily="34" charset="0"/>
                        <a:cs typeface="Arial" panose="020B0604020202020204" pitchFamily="34" charset="0"/>
                      </a:endParaRPr>
                    </a:p>
                  </a:txBody>
                  <a:tcPr marL="72000" marR="36000" marT="0" marB="36000" anchor="ctr">
                    <a:lnL w="12700" cap="flat" cmpd="sng" algn="ctr">
                      <a:solidFill>
                        <a:schemeClr val="tx1"/>
                      </a:solidFill>
                      <a:prstDash val="solid"/>
                      <a:round/>
                      <a:headEnd type="none" w="med" len="med"/>
                      <a:tailEnd type="none" w="med" len="med"/>
                    </a:lnL>
                    <a:lnR>
                      <a:noFill/>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3043062459"/>
                  </a:ext>
                </a:extLst>
              </a:tr>
              <a:tr h="227780">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a:noFill/>
                    </a:lnT>
                    <a:lnB>
                      <a:noFill/>
                    </a:lnB>
                  </a:tcPr>
                </a:tc>
                <a:tc>
                  <a:txBody>
                    <a:bodyPr/>
                    <a:lstStyle/>
                    <a:p>
                      <a:pPr latinLnBrk="1"/>
                      <a:endParaRPr lang="ko-KR" altLang="en-US" sz="800" dirty="0">
                        <a:latin typeface="Arial" panose="020B0604020202020204" pitchFamily="34" charset="0"/>
                        <a:cs typeface="Arial" panose="020B0604020202020204" pitchFamily="34" charset="0"/>
                      </a:endParaRPr>
                    </a:p>
                  </a:txBody>
                  <a:tcPr marL="72000" marR="36000" marT="0" marB="36000" anchor="ctr">
                    <a:lnL>
                      <a:noFill/>
                    </a:lnL>
                    <a:lnR>
                      <a:noFill/>
                    </a:lnR>
                    <a:lnT>
                      <a:noFill/>
                    </a:lnT>
                    <a:lnB w="3556" cap="flat" cmpd="sng" algn="ctr">
                      <a:solidFill>
                        <a:srgbClr val="000000"/>
                      </a:solidFill>
                      <a:prstDash val="solid"/>
                      <a:round/>
                      <a:headEnd type="none" w="med" len="med"/>
                      <a:tailEnd type="none" w="med" len="med"/>
                    </a:lnB>
                  </a:tcPr>
                </a:tc>
                <a:tc grid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latinLnBrk="1"/>
                      <a:endParaRPr lang="ko-KR" altLang="en-US" sz="800" dirty="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4">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a:noFill/>
                    </a:lnT>
                    <a:lnB w="3556" cap="flat" cmpd="sng" algn="ctr">
                      <a:solidFill>
                        <a:srgbClr val="000000"/>
                      </a:solidFill>
                      <a:prstDash val="solid"/>
                      <a:round/>
                      <a:headEnd type="none" w="med" len="med"/>
                      <a:tailEnd type="none" w="med" len="med"/>
                    </a:lnB>
                  </a:tcPr>
                </a:tc>
                <a:tc>
                  <a:txBody>
                    <a:bodyPr/>
                    <a:lstStyle/>
                    <a:p>
                      <a:pPr latinLnBrk="1"/>
                      <a:endParaRPr lang="ko-KR" altLang="en-US" sz="800" b="0" dirty="0">
                        <a:latin typeface="Arial" panose="020B0604020202020204" pitchFamily="34" charset="0"/>
                        <a:cs typeface="Arial" panose="020B0604020202020204" pitchFamily="34" charset="0"/>
                      </a:endParaRPr>
                    </a:p>
                  </a:txBody>
                  <a:tcPr marL="72000" marR="36000" marT="0" marB="36000" anchor="ctr">
                    <a:lnL>
                      <a:noFill/>
                    </a:lnL>
                    <a:lnR>
                      <a:noFill/>
                    </a:lnR>
                    <a:lnT>
                      <a:noFill/>
                    </a:lnT>
                    <a:lnB>
                      <a:noFill/>
                    </a:lnB>
                  </a:tcPr>
                </a:tc>
                <a:tc row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a:noFill/>
                    </a:lnT>
                    <a:lnB>
                      <a:noFill/>
                    </a:lnB>
                  </a:tcPr>
                </a:tc>
                <a:extLst>
                  <a:ext uri="{0D108BD9-81ED-4DB2-BD59-A6C34878D82A}">
                    <a16:rowId xmlns:a16="http://schemas.microsoft.com/office/drawing/2014/main" val="1614979312"/>
                  </a:ext>
                </a:extLst>
              </a:tr>
              <a:tr h="227780">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a:noFill/>
                    </a:lnT>
                    <a:lnB w="3556" cap="flat" cmpd="sng" algn="ctr">
                      <a:solidFill>
                        <a:srgbClr val="000000"/>
                      </a:solidFill>
                      <a:prstDash val="solid"/>
                      <a:round/>
                      <a:headEnd type="none" w="med" len="med"/>
                      <a:tailEnd type="none" w="med" len="med"/>
                    </a:lnB>
                  </a:tcPr>
                </a:tc>
                <a:tc>
                  <a:txBody>
                    <a:bodyPr/>
                    <a:lstStyle/>
                    <a:p>
                      <a:pPr latinLnBrk="1"/>
                      <a:endParaRPr lang="ko-KR" altLang="en-US" sz="800" dirty="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grid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latinLnBrk="1"/>
                      <a:endParaRPr lang="ko-KR" altLang="en-US" sz="800" dirty="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2">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3">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latinLnBrk="1"/>
                      <a:endParaRPr lang="ko-KR" altLang="en-US" sz="800" b="0" dirty="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a:noFill/>
                    </a:lnT>
                    <a:lnB w="3556" cap="flat" cmpd="sng" algn="ctr">
                      <a:solidFill>
                        <a:srgbClr val="000000"/>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812824116"/>
                  </a:ext>
                </a:extLst>
              </a:tr>
              <a:tr h="372978">
                <a:tc gridSpan="2">
                  <a:txBody>
                    <a:bodyPr/>
                    <a:lstStyle/>
                    <a:p>
                      <a:pPr marL="0" marR="0" indent="0" algn="ctr"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instructions</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a:noFill/>
                    </a:lnB>
                    <a:solidFill>
                      <a:srgbClr val="F4F4F4"/>
                    </a:solidFill>
                  </a:tcPr>
                </a:tc>
                <a:tc gridSpan="2">
                  <a:txBody>
                    <a:bodyPr/>
                    <a:lstStyle/>
                    <a:p>
                      <a:pPr marL="0" marR="0" indent="0" algn="ctr"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established rule</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a:noFill/>
                    </a:lnB>
                    <a:solidFill>
                      <a:srgbClr val="F4F4F4"/>
                    </a:solidFill>
                  </a:tcPr>
                </a:tc>
                <a:tc gridSpan="2">
                  <a:txBody>
                    <a:bodyPr/>
                    <a:lstStyle/>
                    <a:p>
                      <a:pPr marL="0" marR="0" indent="0" algn="ctr"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precept</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a:noFill/>
                    </a:lnB>
                    <a:solidFill>
                      <a:srgbClr val="F4F4F4"/>
                    </a:solidFill>
                  </a:tcPr>
                </a:tc>
                <a:tc gridSpan="4">
                  <a:txBody>
                    <a:bodyPr/>
                    <a:lstStyle/>
                    <a:p>
                      <a:pPr marL="0" marR="0" indent="0" algn="ctr"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notice</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marL="0" marR="0" indent="0" algn="just" fontAlgn="base" latinLnBrk="1">
                        <a:lnSpc>
                          <a:spcPct val="100000"/>
                        </a:lnSpc>
                        <a:spcBef>
                          <a:spcPts val="0"/>
                        </a:spcBef>
                        <a:spcAft>
                          <a:spcPts val="0"/>
                        </a:spcAft>
                      </a:pP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a:noFill/>
                    </a:lnB>
                    <a:solidFill>
                      <a:srgbClr val="F4F4F4"/>
                    </a:solidFill>
                  </a:tcPr>
                </a:tc>
                <a:tc>
                  <a:txBody>
                    <a:bodyPr/>
                    <a:lstStyle/>
                    <a:p>
                      <a:pPr latinLnBrk="1"/>
                      <a:endParaRPr lang="ko-KR" altLang="en-US">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a:noFill/>
                    </a:lnB>
                    <a:solidFill>
                      <a:srgbClr val="F4F4F4"/>
                    </a:solidFill>
                  </a:tcPr>
                </a:tc>
                <a:tc gridSpan="2">
                  <a:txBody>
                    <a:bodyPr/>
                    <a:lstStyle/>
                    <a:p>
                      <a:pPr marL="0" marR="0" indent="0" algn="ctr"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cs typeface="Arial" panose="020B0604020202020204" pitchFamily="34" charset="0"/>
                        </a:rPr>
                        <a:t>Announcement</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a:txBody>
                    <a:bodyPr/>
                    <a:lstStyle/>
                    <a:p>
                      <a:pPr latinLnBrk="1"/>
                      <a:endParaRPr lang="ko-KR" altLang="en-US" sz="1200" b="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08298992"/>
                  </a:ext>
                </a:extLst>
              </a:tr>
              <a:tr h="189200">
                <a:tc>
                  <a:txBody>
                    <a:bodyPr/>
                    <a:lstStyle/>
                    <a:p>
                      <a:pPr marL="648970" marR="0" indent="-648970" algn="just" fontAlgn="base" latinLnBrk="1">
                        <a:lnSpc>
                          <a:spcPct val="100000"/>
                        </a:lnSpc>
                        <a:spcBef>
                          <a:spcPts val="0"/>
                        </a:spcBef>
                        <a:spcAft>
                          <a:spcPts val="0"/>
                        </a:spcAft>
                      </a:pPr>
                      <a:endParaRPr lang="en-US" sz="800" b="0" kern="0" spc="-70" dirty="0">
                        <a:solidFill>
                          <a:srgbClr val="000000"/>
                        </a:solidFill>
                        <a:effectLst/>
                        <a:latin typeface="Arial" panose="020B0604020202020204" pitchFamily="34" charset="0"/>
                        <a:ea typeface="한양중고딕"/>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a:noFill/>
                    </a:lnB>
                  </a:tcPr>
                </a:tc>
                <a:tc>
                  <a:txBody>
                    <a:bodyPr/>
                    <a:lstStyle/>
                    <a:p>
                      <a:pPr marL="0" marR="0" indent="0" algn="just" fontAlgn="base" latinLnBrk="1">
                        <a:lnSpc>
                          <a:spcPct val="100000"/>
                        </a:lnSpc>
                        <a:spcBef>
                          <a:spcPts val="0"/>
                        </a:spcBef>
                        <a:spcAft>
                          <a:spcPts val="0"/>
                        </a:spcAft>
                      </a:pPr>
                      <a:endParaRPr lang="ko-KR" altLang="en-US" sz="800" b="0" kern="0" spc="-7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ctr" fontAlgn="base" latinLnBrk="0">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a:noFill/>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648970" marR="0" indent="-648970" algn="just" fontAlgn="base" latinLnBrk="1">
                        <a:lnSpc>
                          <a:spcPct val="100000"/>
                        </a:lnSpc>
                        <a:spcBef>
                          <a:spcPts val="0"/>
                        </a:spcBef>
                        <a:spcAft>
                          <a:spcPts val="0"/>
                        </a:spcAft>
                      </a:pPr>
                      <a:endParaRPr lang="en-US" sz="800" b="0" kern="0" spc="-70" dirty="0">
                        <a:solidFill>
                          <a:srgbClr val="000000"/>
                        </a:solidFill>
                        <a:effectLst/>
                        <a:latin typeface="Arial" panose="020B0604020202020204" pitchFamily="34" charset="0"/>
                        <a:ea typeface="한양중고딕"/>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latinLnBrk="1"/>
                      <a:endParaRPr lang="ko-KR" altLang="en-US" sz="80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6">
                  <a:txBody>
                    <a:bodyPr/>
                    <a:lstStyle/>
                    <a:p>
                      <a:pPr marL="0" marR="0" indent="0" algn="ctr" fontAlgn="base" latinLnBrk="0">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a:noFill/>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648970" marR="0" indent="-648970" algn="just" fontAlgn="base" latinLnBrk="1">
                        <a:lnSpc>
                          <a:spcPct val="100000"/>
                        </a:lnSpc>
                        <a:spcBef>
                          <a:spcPts val="0"/>
                        </a:spcBef>
                        <a:spcAft>
                          <a:spcPts val="0"/>
                        </a:spcAft>
                      </a:pPr>
                      <a:endParaRPr lang="en-US" sz="800" b="0" kern="0" spc="-70">
                        <a:solidFill>
                          <a:srgbClr val="000000"/>
                        </a:solidFill>
                        <a:effectLst/>
                        <a:latin typeface="Arial" panose="020B0604020202020204" pitchFamily="34" charset="0"/>
                        <a:ea typeface="한양중고딕"/>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latinLnBrk="1"/>
                      <a:endParaRPr lang="ko-KR" altLang="en-US" sz="800" b="0">
                        <a:latin typeface="Arial" panose="020B0604020202020204" pitchFamily="34" charset="0"/>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a:noFill/>
                    </a:lnB>
                  </a:tcPr>
                </a:tc>
                <a:tc rowSpan="2">
                  <a:txBody>
                    <a:bodyPr/>
                    <a:lstStyle/>
                    <a:p>
                      <a:pPr marL="0" marR="0" indent="0" algn="l" fontAlgn="base" latinLnBrk="0">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a:noFill/>
                    </a:lnT>
                    <a:lnB>
                      <a:noFill/>
                    </a:lnB>
                  </a:tcPr>
                </a:tc>
                <a:extLst>
                  <a:ext uri="{0D108BD9-81ED-4DB2-BD59-A6C34878D82A}">
                    <a16:rowId xmlns:a16="http://schemas.microsoft.com/office/drawing/2014/main" val="848436281"/>
                  </a:ext>
                </a:extLst>
              </a:tr>
              <a:tr h="165433">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a:noFill/>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4">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latinLnBrk="1"/>
                      <a:endParaRPr lang="ko-KR" altLang="en-US" sz="800" dirty="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gridSpan="6">
                  <a:txBody>
                    <a:bodyPr/>
                    <a:lstStyle/>
                    <a:p>
                      <a:pPr marL="0" marR="0" indent="0" algn="ctr" fontAlgn="base" latinLnBrk="0">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3556" cap="flat" cmpd="sng" algn="ctr">
                      <a:solidFill>
                        <a:srgbClr val="000000"/>
                      </a:solidFill>
                      <a:prstDash val="solid"/>
                      <a:round/>
                      <a:headEnd type="none" w="med" len="med"/>
                      <a:tailEnd type="none" w="med" len="med"/>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just" fontAlgn="base" latinLnBrk="1">
                        <a:lnSpc>
                          <a:spcPct val="100000"/>
                        </a:lnSpc>
                        <a:spcBef>
                          <a:spcPts val="0"/>
                        </a:spcBef>
                        <a:spcAft>
                          <a:spcPts val="0"/>
                        </a:spcAft>
                      </a:pPr>
                      <a:endParaRPr lang="ko-KR" altLang="en-US" sz="8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atinLnBrk="1"/>
                      <a:endParaRPr lang="ko-KR" altLang="en-US" sz="800" b="0" dirty="0">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vMerge="1">
                  <a:txBody>
                    <a:bodyPr/>
                    <a:lstStyle/>
                    <a:p>
                      <a:pPr latinLnBrk="1"/>
                      <a:endParaRPr lang="ko-KR" altLang="en-US"/>
                    </a:p>
                  </a:txBody>
                  <a:tcPr/>
                </a:tc>
                <a:extLst>
                  <a:ext uri="{0D108BD9-81ED-4DB2-BD59-A6C34878D82A}">
                    <a16:rowId xmlns:a16="http://schemas.microsoft.com/office/drawing/2014/main" val="1684200281"/>
                  </a:ext>
                </a:extLst>
              </a:tr>
              <a:tr h="852922">
                <a:tc gridSpan="2">
                  <a:txBody>
                    <a:bodyPr/>
                    <a:lstStyle/>
                    <a:p>
                      <a:pPr marL="0" marR="0" indent="0" algn="ctr" fontAlgn="base" latinLnBrk="0">
                        <a:lnSpc>
                          <a:spcPct val="100000"/>
                        </a:lnSpc>
                        <a:spcBef>
                          <a:spcPts val="0"/>
                        </a:spcBef>
                        <a:spcAft>
                          <a:spcPts val="0"/>
                        </a:spcAft>
                      </a:pPr>
                      <a:r>
                        <a:rPr lang="en-US" altLang="ko-KR" sz="1400" b="1" kern="0" spc="-70" dirty="0" smtClean="0">
                          <a:solidFill>
                            <a:srgbClr val="000000"/>
                          </a:solidFill>
                          <a:effectLst/>
                          <a:latin typeface="Arial" panose="020B0604020202020204" pitchFamily="34" charset="0"/>
                          <a:ea typeface="한양중고딕"/>
                          <a:cs typeface="Arial" panose="020B0604020202020204" pitchFamily="34" charset="0"/>
                        </a:rPr>
                        <a:t>Design </a:t>
                      </a:r>
                      <a:r>
                        <a:rPr lang="en-US" altLang="ko-KR" sz="1400" b="1" kern="0" spc="-70" dirty="0" smtClean="0">
                          <a:solidFill>
                            <a:srgbClr val="000000"/>
                          </a:solidFill>
                          <a:effectLst/>
                          <a:latin typeface="Arial" panose="020B0604020202020204" pitchFamily="34" charset="0"/>
                          <a:ea typeface="한양중고딕"/>
                          <a:cs typeface="Arial" panose="020B0604020202020204" pitchFamily="34" charset="0"/>
                        </a:rPr>
                        <a:t>criteria</a:t>
                      </a:r>
                      <a:endParaRPr lang="ko-KR" altLang="en-US" sz="1400" b="1"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gridSpan="4">
                  <a:txBody>
                    <a:bodyPr/>
                    <a:lstStyle/>
                    <a:p>
                      <a:pPr marL="0" marR="0" indent="0" algn="l"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Ministry of Land, Infrastructure and Transport, etc.</a:t>
                      </a:r>
                    </a:p>
                    <a:p>
                      <a:pPr marL="0" marR="0" indent="0" algn="l"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Management</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marL="0" marR="0" indent="0" algn="ctr" fontAlgn="base" latinLnBrk="0">
                        <a:lnSpc>
                          <a:spcPct val="100000"/>
                        </a:lnSpc>
                        <a:spcBef>
                          <a:spcPts val="0"/>
                        </a:spcBef>
                        <a:spcAft>
                          <a:spcPts val="0"/>
                        </a:spcAft>
                      </a:pPr>
                      <a:r>
                        <a:rPr lang="en-US" altLang="ko-KR" sz="1400" b="1" kern="0" spc="-70" dirty="0" smtClean="0">
                          <a:solidFill>
                            <a:srgbClr val="000000"/>
                          </a:solidFill>
                          <a:effectLst/>
                          <a:latin typeface="Arial" panose="020B0604020202020204" pitchFamily="34" charset="0"/>
                          <a:ea typeface="한양중고딕"/>
                          <a:cs typeface="Arial" panose="020B0604020202020204" pitchFamily="34" charset="0"/>
                        </a:rPr>
                        <a:t>Standard Specification</a:t>
                      </a:r>
                      <a:endParaRPr lang="ko-KR" altLang="en-US" sz="1400" b="1"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gridSpan="6">
                  <a:txBody>
                    <a:bodyPr/>
                    <a:lstStyle/>
                    <a:p>
                      <a:pPr marL="0" marR="0" indent="0" algn="l" fontAlgn="base" latinLnBrk="0">
                        <a:lnSpc>
                          <a:spcPct val="100000"/>
                        </a:lnSpc>
                        <a:spcBef>
                          <a:spcPts val="0"/>
                        </a:spcBef>
                        <a:spcAft>
                          <a:spcPts val="0"/>
                        </a:spcAft>
                      </a:pP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Ministry of Land, Infrastructure and Transport, etc. Management</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marL="0" marR="0" indent="0" algn="ctr" fontAlgn="base" latinLnBrk="0">
                        <a:lnSpc>
                          <a:spcPct val="100000"/>
                        </a:lnSpc>
                        <a:spcBef>
                          <a:spcPts val="0"/>
                        </a:spcBef>
                        <a:spcAft>
                          <a:spcPts val="0"/>
                        </a:spcAft>
                      </a:pPr>
                      <a:r>
                        <a:rPr lang="en-US" altLang="ko-KR" sz="1400" b="1" kern="0" spc="-40" dirty="0" smtClean="0">
                          <a:solidFill>
                            <a:srgbClr val="000000"/>
                          </a:solidFill>
                          <a:effectLst/>
                          <a:latin typeface="Arial" panose="020B0604020202020204" pitchFamily="34" charset="0"/>
                          <a:ea typeface="한양중고딕"/>
                          <a:cs typeface="Arial" panose="020B0604020202020204" pitchFamily="34" charset="0"/>
                        </a:rPr>
                        <a:t>Professional Specifications</a:t>
                      </a:r>
                      <a:endParaRPr lang="ko-KR" altLang="en-US" sz="1400" b="1"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F4F4"/>
                    </a:solidFill>
                  </a:tcPr>
                </a:tc>
                <a:tc hMerge="1">
                  <a:txBody>
                    <a:bodyPr/>
                    <a:lstStyle/>
                    <a:p>
                      <a:pPr latinLnBrk="1"/>
                      <a:endParaRPr lang="ko-KR" altLang="en-US"/>
                    </a:p>
                  </a:txBody>
                  <a:tcPr/>
                </a:tc>
                <a:tc>
                  <a:txBody>
                    <a:bodyPr/>
                    <a:lstStyle/>
                    <a:p>
                      <a:pPr latinLnBrk="1"/>
                      <a:r>
                        <a:rPr lang="en-US" altLang="ko-KR" sz="1200" b="0" dirty="0" smtClean="0">
                          <a:latin typeface="Arial" panose="020B0604020202020204" pitchFamily="34" charset="0"/>
                          <a:cs typeface="Arial" panose="020B0604020202020204" pitchFamily="34" charset="0"/>
                        </a:rPr>
                        <a:t>Ministry of Land, Infrastructure and Transport, etc. Ordering Agency</a:t>
                      </a:r>
                      <a:endParaRPr lang="ko-KR" altLang="en-US" sz="1200" b="0" dirty="0">
                        <a:latin typeface="Arial" panose="020B0604020202020204" pitchFamily="34" charset="0"/>
                        <a:cs typeface="Arial" panose="020B0604020202020204" pitchFamily="34" charset="0"/>
                      </a:endParaRPr>
                    </a:p>
                  </a:txBody>
                  <a:tcPr marL="72000" marR="36000" marT="0" marB="3600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123414277"/>
                  </a:ext>
                </a:extLst>
              </a:tr>
              <a:tr h="372978">
                <a:tc gridSpan="7">
                  <a:txBody>
                    <a:bodyPr/>
                    <a:lstStyle/>
                    <a:p>
                      <a:pPr marL="648970" marR="0" indent="-648970" algn="l" fontAlgn="base" latinLnBrk="0">
                        <a:lnSpc>
                          <a:spcPct val="100000"/>
                        </a:lnSpc>
                        <a:spcBef>
                          <a:spcPts val="0"/>
                        </a:spcBef>
                        <a:spcAft>
                          <a:spcPts val="0"/>
                        </a:spcAft>
                      </a:pPr>
                      <a:endParaRPr lang="en-US" sz="1200" b="0" kern="0" spc="-70">
                        <a:solidFill>
                          <a:srgbClr val="000000"/>
                        </a:solidFill>
                        <a:effectLst/>
                        <a:latin typeface="Arial" panose="020B0604020202020204" pitchFamily="34" charset="0"/>
                        <a:ea typeface="한양중고딕"/>
                        <a:cs typeface="Arial" panose="020B0604020202020204" pitchFamily="34" charset="0"/>
                      </a:endParaRPr>
                    </a:p>
                  </a:txBody>
                  <a:tcPr marL="72000" marR="36000" marT="0" marB="36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7">
                  <a:txBody>
                    <a:bodyPr/>
                    <a:lstStyle/>
                    <a:p>
                      <a:pPr latinLnBrk="1"/>
                      <a:endParaRPr lang="ko-KR" altLang="en-US">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gridSpan="2">
                  <a:txBody>
                    <a:bodyPr/>
                    <a:lstStyle/>
                    <a:p>
                      <a:pPr marL="0" marR="0" indent="0" algn="just" fontAlgn="base" latinLnBrk="1">
                        <a:lnSpc>
                          <a:spcPct val="100000"/>
                        </a:lnSpc>
                        <a:spcBef>
                          <a:spcPts val="0"/>
                        </a:spcBef>
                        <a:spcAft>
                          <a:spcPts val="0"/>
                        </a:spcAft>
                      </a:pP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a:noFill/>
                    </a:lnL>
                    <a:lnR>
                      <a:noFill/>
                    </a:lnR>
                    <a:lnT w="12700" cap="flat" cmpd="sng" algn="ctr">
                      <a:solidFill>
                        <a:schemeClr val="tx1"/>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hMerge="1">
                  <a:txBody>
                    <a:bodyPr/>
                    <a:lstStyle/>
                    <a:p>
                      <a:pPr latinLnBrk="1"/>
                      <a:endParaRPr lang="ko-KR" altLang="en-US"/>
                    </a:p>
                  </a:txBody>
                  <a:tcPr/>
                </a:tc>
                <a:tc>
                  <a:txBody>
                    <a:bodyPr/>
                    <a:lstStyle/>
                    <a:p>
                      <a:pPr latinLnBrk="1"/>
                      <a:endParaRPr lang="ko-KR" altLang="en-US" sz="1200" b="0">
                        <a:latin typeface="Arial" panose="020B0604020202020204" pitchFamily="34" charset="0"/>
                        <a:cs typeface="Arial" panose="020B0604020202020204" pitchFamily="34" charset="0"/>
                      </a:endParaRPr>
                    </a:p>
                  </a:txBody>
                  <a:tcPr marL="72000" marR="36000" marT="0" marB="36000" anchor="ctr">
                    <a:lnL>
                      <a:noFill/>
                    </a:lnL>
                    <a:lnR>
                      <a:noFill/>
                    </a:lnR>
                    <a:lnT>
                      <a:noFill/>
                    </a:lnT>
                    <a:lnB>
                      <a:noFill/>
                    </a:lnB>
                  </a:tcPr>
                </a:tc>
                <a:extLst>
                  <a:ext uri="{0D108BD9-81ED-4DB2-BD59-A6C34878D82A}">
                    <a16:rowId xmlns:a16="http://schemas.microsoft.com/office/drawing/2014/main" val="102827915"/>
                  </a:ext>
                </a:extLst>
              </a:tr>
              <a:tr h="420873">
                <a:tc gridSpan="16">
                  <a:txBody>
                    <a:bodyPr/>
                    <a:lstStyle/>
                    <a:p>
                      <a:pPr marL="0" marR="0" indent="0" algn="ctr" fontAlgn="base" latinLnBrk="0">
                        <a:lnSpc>
                          <a:spcPct val="100000"/>
                        </a:lnSpc>
                        <a:spcBef>
                          <a:spcPts val="0"/>
                        </a:spcBef>
                        <a:spcAft>
                          <a:spcPts val="0"/>
                        </a:spcAft>
                      </a:pPr>
                      <a:r>
                        <a:rPr lang="en-US" altLang="ko-KR" sz="1400" b="1" kern="0" spc="-70" dirty="0" smtClean="0">
                          <a:solidFill>
                            <a:srgbClr val="000000"/>
                          </a:solidFill>
                          <a:effectLst/>
                          <a:latin typeface="Arial" panose="020B0604020202020204" pitchFamily="34" charset="0"/>
                          <a:ea typeface="한양중고딕"/>
                          <a:cs typeface="Arial" panose="020B0604020202020204" pitchFamily="34" charset="0"/>
                        </a:rPr>
                        <a:t>Sub-technical standards </a:t>
                      </a:r>
                      <a:r>
                        <a:rPr lang="en-US" altLang="ko-KR" sz="1200" b="0" kern="0" spc="-70" dirty="0" smtClean="0">
                          <a:solidFill>
                            <a:srgbClr val="000000"/>
                          </a:solidFill>
                          <a:effectLst/>
                          <a:latin typeface="Arial" panose="020B0604020202020204" pitchFamily="34" charset="0"/>
                          <a:ea typeface="한양중고딕"/>
                          <a:cs typeface="Arial" panose="020B0604020202020204" pitchFamily="34" charset="0"/>
                        </a:rPr>
                        <a:t>(guidelines, handbooks, technical guides, tips, standards)</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solidFill>
                      <a:srgbClr val="F4F4F4"/>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tc>
                <a:tc>
                  <a:txBody>
                    <a:bodyPr/>
                    <a:lstStyle/>
                    <a:p>
                      <a:pPr marL="0" marR="0" indent="0" algn="l" fontAlgn="base" latinLnBrk="1">
                        <a:lnSpc>
                          <a:spcPct val="100000"/>
                        </a:lnSpc>
                        <a:spcBef>
                          <a:spcPts val="0"/>
                        </a:spcBef>
                        <a:spcAft>
                          <a:spcPts val="0"/>
                        </a:spcAft>
                      </a:pPr>
                      <a:r>
                        <a:rPr lang="en-US" altLang="ko-KR" sz="1200" b="0" kern="0" spc="-120" dirty="0" smtClean="0">
                          <a:solidFill>
                            <a:srgbClr val="000000"/>
                          </a:solidFill>
                          <a:effectLst/>
                          <a:latin typeface="Arial" panose="020B0604020202020204" pitchFamily="34" charset="0"/>
                          <a:ea typeface="한양중고딕"/>
                          <a:cs typeface="Arial" panose="020B0604020202020204" pitchFamily="34" charset="0"/>
                        </a:rPr>
                        <a:t>Ministry of Land, Infrastructure and Transport</a:t>
                      </a:r>
                      <a:endParaRPr lang="ko-KR" altLang="en-US" sz="1200" b="0" kern="0" spc="-70" dirty="0">
                        <a:solidFill>
                          <a:srgbClr val="000000"/>
                        </a:solidFill>
                        <a:effectLst/>
                        <a:latin typeface="Arial" panose="020B0604020202020204" pitchFamily="34" charset="0"/>
                        <a:cs typeface="Arial" panose="020B0604020202020204" pitchFamily="34" charset="0"/>
                      </a:endParaRPr>
                    </a:p>
                  </a:txBody>
                  <a:tcPr marL="72000" marR="36000" marT="0" marB="36000" anchor="ctr">
                    <a:lnL w="3556"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09070626"/>
                  </a:ext>
                </a:extLst>
              </a:tr>
            </a:tbl>
          </a:graphicData>
        </a:graphic>
      </p:graphicFrame>
    </p:spTree>
    <p:extLst>
      <p:ext uri="{BB962C8B-B14F-4D97-AF65-F5344CB8AC3E}">
        <p14:creationId xmlns:p14="http://schemas.microsoft.com/office/powerpoint/2010/main" val="8407515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62124" y="1116335"/>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err="1"/>
              <a:t>Seongsu</a:t>
            </a:r>
            <a:r>
              <a:rPr kumimoji="0" lang="en-US" altLang="ko-KR" dirty="0"/>
              <a:t> Bridge Collapse Accident </a:t>
            </a:r>
            <a:r>
              <a:rPr kumimoji="0" lang="en-US" altLang="ko-KR" dirty="0" smtClean="0"/>
              <a:t>(In 1994</a:t>
            </a:r>
            <a:r>
              <a:rPr kumimoji="0" lang="en-US" altLang="ko-KR" dirty="0"/>
              <a:t>)</a:t>
            </a:r>
            <a:endParaRPr kumimoji="0" lang="en-US" altLang="ko-KR" dirty="0" smtClean="0"/>
          </a:p>
        </p:txBody>
      </p:sp>
      <p:graphicFrame>
        <p:nvGraphicFramePr>
          <p:cNvPr id="4" name="표 3"/>
          <p:cNvGraphicFramePr>
            <a:graphicFrameLocks noGrp="1"/>
          </p:cNvGraphicFramePr>
          <p:nvPr>
            <p:extLst>
              <p:ext uri="{D42A27DB-BD31-4B8C-83A1-F6EECF244321}">
                <p14:modId xmlns:p14="http://schemas.microsoft.com/office/powerpoint/2010/main" val="3975214863"/>
              </p:ext>
            </p:extLst>
          </p:nvPr>
        </p:nvGraphicFramePr>
        <p:xfrm>
          <a:off x="551821" y="1584388"/>
          <a:ext cx="9505056" cy="2415849"/>
        </p:xfrm>
        <a:graphic>
          <a:graphicData uri="http://schemas.openxmlformats.org/drawingml/2006/table">
            <a:tbl>
              <a:tblPr/>
              <a:tblGrid>
                <a:gridCol w="2310603">
                  <a:extLst>
                    <a:ext uri="{9D8B030D-6E8A-4147-A177-3AD203B41FA5}">
                      <a16:colId xmlns:a16="http://schemas.microsoft.com/office/drawing/2014/main" val="2534123220"/>
                    </a:ext>
                  </a:extLst>
                </a:gridCol>
                <a:gridCol w="7194453">
                  <a:extLst>
                    <a:ext uri="{9D8B030D-6E8A-4147-A177-3AD203B41FA5}">
                      <a16:colId xmlns:a16="http://schemas.microsoft.com/office/drawing/2014/main" val="3430058727"/>
                    </a:ext>
                  </a:extLst>
                </a:gridCol>
              </a:tblGrid>
              <a:tr h="36529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u="none" strike="noStrike" dirty="0" smtClean="0">
                          <a:solidFill>
                            <a:schemeClr val="tx1"/>
                          </a:solidFill>
                          <a:effectLst/>
                          <a:latin typeface="Arial" panose="020B0604020202020204" pitchFamily="34" charset="0"/>
                          <a:cs typeface="Arial" panose="020B0604020202020204" pitchFamily="34" charset="0"/>
                        </a:rPr>
                        <a:t>October 21, 1994</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3919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Poor construction: Poor welding of truss connection joints</a:t>
                      </a:r>
                    </a:p>
                    <a:p>
                      <a:pPr marL="285750" indent="-285750" algn="l">
                        <a:buFont typeface="Wingdings" panose="05000000000000000000" pitchFamily="2" charset="2"/>
                        <a:buChar char="§"/>
                      </a:pPr>
                      <a:r>
                        <a:rPr lang="en-US" altLang="ko-KR" sz="1400" b="1" dirty="0" smtClean="0">
                          <a:solidFill>
                            <a:schemeClr val="tx1"/>
                          </a:solidFill>
                          <a:effectLst/>
                          <a:latin typeface="Arial" panose="020B0604020202020204" pitchFamily="34" charset="0"/>
                          <a:cs typeface="Arial" panose="020B0604020202020204" pitchFamily="34" charset="0"/>
                        </a:rPr>
                        <a:t>Neglect of maintenance and inspection</a:t>
                      </a:r>
                      <a:endParaRPr lang="ko-KR" altLang="en-US" sz="1400" b="1"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366530">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32 dead, 17 Injured</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712408">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b="1" dirty="0" smtClean="0">
                          <a:solidFill>
                            <a:schemeClr val="tx1"/>
                          </a:solidFill>
                          <a:effectLst/>
                          <a:latin typeface="Arial" panose="020B0604020202020204" pitchFamily="34" charset="0"/>
                          <a:cs typeface="Arial" panose="020B0604020202020204" pitchFamily="34" charset="0"/>
                        </a:rPr>
                        <a:t>Enactment of Special Act on Facility Safety Management</a:t>
                      </a:r>
                    </a:p>
                    <a:p>
                      <a:pPr marL="285750" indent="-285750" algn="l">
                        <a:buFont typeface="Wingdings" panose="05000000000000000000" pitchFamily="2" charset="2"/>
                        <a:buChar char="§"/>
                      </a:pPr>
                      <a:r>
                        <a:rPr lang="en-US" altLang="ko-KR" sz="1400" b="1" dirty="0" smtClean="0">
                          <a:solidFill>
                            <a:schemeClr val="tx1"/>
                          </a:solidFill>
                          <a:effectLst/>
                          <a:latin typeface="Arial" panose="020B0604020202020204" pitchFamily="34" charset="0"/>
                          <a:cs typeface="Arial" panose="020B0604020202020204" pitchFamily="34" charset="0"/>
                        </a:rPr>
                        <a:t>Permission to enter foreign supervisory companies</a:t>
                      </a:r>
                      <a:r>
                        <a:rPr lang="en-US" altLang="ko-KR" sz="1400" dirty="0" smtClean="0">
                          <a:solidFill>
                            <a:schemeClr val="tx1"/>
                          </a:solidFill>
                          <a:effectLst/>
                          <a:latin typeface="Arial" panose="020B0604020202020204" pitchFamily="34" charset="0"/>
                          <a:cs typeface="Arial" panose="020B0604020202020204" pitchFamily="34" charset="0"/>
                        </a:rPr>
                        <a:t>, introduction of design supervision system, establishment of comprehensive supervision system improvement plan</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Strengthening the safety management system of existing facilities</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9218" name="Picture 2" descr="2000년대 초반 서울소방 소방공무원(소방관) 활동 사진 1994년 성수대교붕괴.JPG"/>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821" y="4073793"/>
            <a:ext cx="396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244451" y="6667350"/>
            <a:ext cx="5659718" cy="846386"/>
          </a:xfrm>
          <a:prstGeom prst="rect">
            <a:avLst/>
          </a:prstGeom>
        </p:spPr>
        <p:txBody>
          <a:bodyPr wrap="square">
            <a:spAutoFit/>
          </a:bodyPr>
          <a:lstStyle/>
          <a:p>
            <a:r>
              <a:rPr lang="ko-KR" altLang="en-US" sz="700" dirty="0"/>
              <a:t>https://upload.wikimedia.org/wikipedia/commons/thumb/6/6f/2000%EB%85%84%EB%8C%80_%EC%B4%88%EB%B0%98_%EC%84%9C%EC%9A%B8%EC%86%8C%EB%B0%A9_%EC%86%8C%EB%B0%A9%EA%B3%B5%EB%AC%B4%EC%9B%90%28%EC%86%8C%EB%B0%A9%EA%B4%80%29_%ED%99%9C%EB%8F%99_%EC%82%AC%EC%A7%84_1994%EB%85%84_%EC%84%B1%EC%88%98%EB%8C%80%EA%B5%90%EB%B6%95%EA%B4%B4.JPG/1280px-2000%EB%85%84%EB%8C%80_%EC%B4%88%EB%B0%98_%</a:t>
            </a:r>
            <a:r>
              <a:rPr lang="ko-KR" altLang="en-US" sz="600" dirty="0"/>
              <a:t>EC%84%9C%EC%9A%B8%EC%86%8C%EB%B0%A9</a:t>
            </a:r>
            <a:r>
              <a:rPr lang="ko-KR" altLang="en-US" sz="700" dirty="0"/>
              <a:t>_%EC%86%8C%EB%B0%A9%EA%B3%B5%EB%AC%B4%EC%9B%90%28%EC%86%8C%EB%B0%A9%EA%B4%80%29_%ED%99%9C%EB%8F%99_%EC%82%AC%EC%A7%84_1994%EB%85%84_%EC%84%B1%EC%88%98%EB%8C%80%EA%B5%90%EB%B6%95%EA%B4%B4.JPG</a:t>
            </a:r>
          </a:p>
        </p:txBody>
      </p:sp>
      <p:pic>
        <p:nvPicPr>
          <p:cNvPr id="9222" name="Picture 6" descr="파일:attachment/GX20-GX203641-002.jp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7601" y="4022992"/>
            <a:ext cx="4104456" cy="2819762"/>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5925885" y="6842754"/>
            <a:ext cx="4104456" cy="461665"/>
          </a:xfrm>
          <a:prstGeom prst="rect">
            <a:avLst/>
          </a:prstGeom>
        </p:spPr>
        <p:txBody>
          <a:bodyPr wrap="square">
            <a:spAutoFit/>
          </a:bodyPr>
          <a:lstStyle/>
          <a:p>
            <a:r>
              <a:rPr lang="ko-KR" altLang="en-US" sz="800" dirty="0"/>
              <a:t>https://lh3.googleusercontent.com/-Kn3bJEAi8U0/W0yJmA48rCI/AAAAAAADIS8/OIeQ3ytPjeQ9EFhq6Z9o-lh0f6W086pXgCHMYCw/s0/8deefa897b5356202f69fb6bbbfc4bf63e9a409f.jpg</a:t>
            </a:r>
          </a:p>
        </p:txBody>
      </p:sp>
      <p:sp>
        <p:nvSpPr>
          <p:cNvPr id="10"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509337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62124" y="1116335"/>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smtClean="0"/>
              <a:t>Daegu Subway</a:t>
            </a:r>
            <a:r>
              <a:rPr kumimoji="0" lang="ko-KR" altLang="en-US" dirty="0" smtClean="0"/>
              <a:t> </a:t>
            </a:r>
            <a:r>
              <a:rPr kumimoji="0" lang="en-US" altLang="ko-KR" dirty="0" smtClean="0"/>
              <a:t>Gas Explosion Accident(1995)</a:t>
            </a:r>
          </a:p>
        </p:txBody>
      </p:sp>
      <p:graphicFrame>
        <p:nvGraphicFramePr>
          <p:cNvPr id="4" name="표 3"/>
          <p:cNvGraphicFramePr>
            <a:graphicFrameLocks noGrp="1"/>
          </p:cNvGraphicFramePr>
          <p:nvPr>
            <p:extLst>
              <p:ext uri="{D42A27DB-BD31-4B8C-83A1-F6EECF244321}">
                <p14:modId xmlns:p14="http://schemas.microsoft.com/office/powerpoint/2010/main" val="3629818297"/>
              </p:ext>
            </p:extLst>
          </p:nvPr>
        </p:nvGraphicFramePr>
        <p:xfrm>
          <a:off x="526984" y="1548383"/>
          <a:ext cx="9505056" cy="2148840"/>
        </p:xfrm>
        <a:graphic>
          <a:graphicData uri="http://schemas.openxmlformats.org/drawingml/2006/table">
            <a:tbl>
              <a:tblPr/>
              <a:tblGrid>
                <a:gridCol w="2479456">
                  <a:extLst>
                    <a:ext uri="{9D8B030D-6E8A-4147-A177-3AD203B41FA5}">
                      <a16:colId xmlns:a16="http://schemas.microsoft.com/office/drawing/2014/main" val="2534123220"/>
                    </a:ext>
                  </a:extLst>
                </a:gridCol>
                <a:gridCol w="7025600">
                  <a:extLst>
                    <a:ext uri="{9D8B030D-6E8A-4147-A177-3AD203B41FA5}">
                      <a16:colId xmlns:a16="http://schemas.microsoft.com/office/drawing/2014/main" val="3430058727"/>
                    </a:ext>
                  </a:extLst>
                </a:gridCol>
              </a:tblGrid>
              <a:tr h="328668">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u="none" strike="noStrike" dirty="0" smtClean="0">
                          <a:solidFill>
                            <a:schemeClr val="tx1"/>
                          </a:solidFill>
                          <a:effectLst/>
                          <a:latin typeface="Arial" panose="020B0604020202020204" pitchFamily="34" charset="0"/>
                          <a:cs typeface="Arial" panose="020B0604020202020204" pitchFamily="34" charset="0"/>
                        </a:rPr>
                        <a:t>April</a:t>
                      </a:r>
                      <a:r>
                        <a:rPr lang="ko-KR" altLang="en-US" sz="1400" u="none" strike="noStrike" dirty="0" smtClean="0">
                          <a:solidFill>
                            <a:schemeClr val="tx1"/>
                          </a:solidFill>
                          <a:effectLst/>
                          <a:latin typeface="Arial" panose="020B0604020202020204" pitchFamily="34" charset="0"/>
                          <a:cs typeface="Arial" panose="020B0604020202020204" pitchFamily="34" charset="0"/>
                        </a:rPr>
                        <a:t> </a:t>
                      </a:r>
                      <a:r>
                        <a:rPr lang="en-US" altLang="ko-KR" sz="1400" u="none" strike="noStrike" dirty="0" smtClean="0">
                          <a:solidFill>
                            <a:schemeClr val="tx1"/>
                          </a:solidFill>
                          <a:effectLst/>
                          <a:latin typeface="Arial" panose="020B0604020202020204" pitchFamily="34" charset="0"/>
                          <a:cs typeface="Arial" panose="020B0604020202020204" pitchFamily="34" charset="0"/>
                        </a:rPr>
                        <a:t>28, 1995</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42560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City gas pipe penetration during subway construction excavation</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Gas leak explosion</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32977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101 dead, 202 injured</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77354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Preparation of measures to strengthen the safety management system for underground excavation sites</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Computerization of information related to underground facilities and reinforcement of management of underground excavation sites, etc.</a:t>
                      </a:r>
                      <a:endParaRPr lang="ko-KR" altLang="en-US" sz="1400" dirty="0" smtClean="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8194" name="Picture 2" descr="대구 지하철 공사장 가스 폭발 사고 - 나무위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52" y="3834024"/>
            <a:ext cx="5231510" cy="3423415"/>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958768" y="6591296"/>
            <a:ext cx="3568921" cy="584775"/>
          </a:xfrm>
          <a:prstGeom prst="rect">
            <a:avLst/>
          </a:prstGeom>
        </p:spPr>
        <p:txBody>
          <a:bodyPr wrap="square">
            <a:spAutoFit/>
          </a:bodyPr>
          <a:lstStyle/>
          <a:p>
            <a:r>
              <a:rPr lang="ko-KR" altLang="en-US" sz="800" dirty="0"/>
              <a:t>https://w.namu.la/s/77212ba03bf243556308218899622445c017d96a18e1af17cc67a495801b96c350ca7856674c3b3b753b02df2c2ccaa133e36897709a7a3d9843d034e915d228d5f21a454245d99132b1336c6fafd4ee</a:t>
            </a:r>
          </a:p>
        </p:txBody>
      </p:sp>
      <p:sp>
        <p:nvSpPr>
          <p:cNvPr id="8" name="내용 개체 틀 2">
            <a:extLst>
              <a:ext uri="{FF2B5EF4-FFF2-40B4-BE49-F238E27FC236}">
                <a16:creationId xmlns:a16="http://schemas.microsoft.com/office/drawing/2014/main" id="{CB3CCC4D-447F-418A-8BDF-672E2EBE252F}"/>
              </a:ext>
            </a:extLst>
          </p:cNvPr>
          <p:cNvSpPr>
            <a:spLocks noGrp="1"/>
          </p:cNvSpPr>
          <p:nvPr>
            <p:ph idx="10"/>
          </p:nvPr>
        </p:nvSpPr>
        <p:spPr>
          <a:xfrm>
            <a:off x="519531"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40143484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76352" y="1101704"/>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err="1" smtClean="0"/>
              <a:t>Sampung</a:t>
            </a:r>
            <a:r>
              <a:rPr kumimoji="0" lang="en-US" altLang="ko-KR" dirty="0" smtClean="0"/>
              <a:t> Department Store Collapse Accident (1995)</a:t>
            </a:r>
          </a:p>
        </p:txBody>
      </p:sp>
      <p:graphicFrame>
        <p:nvGraphicFramePr>
          <p:cNvPr id="4" name="표 3"/>
          <p:cNvGraphicFramePr>
            <a:graphicFrameLocks noGrp="1"/>
          </p:cNvGraphicFramePr>
          <p:nvPr>
            <p:extLst>
              <p:ext uri="{D42A27DB-BD31-4B8C-83A1-F6EECF244321}">
                <p14:modId xmlns:p14="http://schemas.microsoft.com/office/powerpoint/2010/main" val="2079193564"/>
              </p:ext>
            </p:extLst>
          </p:nvPr>
        </p:nvGraphicFramePr>
        <p:xfrm>
          <a:off x="519880" y="1548384"/>
          <a:ext cx="9505056" cy="2170013"/>
        </p:xfrm>
        <a:graphic>
          <a:graphicData uri="http://schemas.openxmlformats.org/drawingml/2006/table">
            <a:tbl>
              <a:tblPr/>
              <a:tblGrid>
                <a:gridCol w="2162524">
                  <a:extLst>
                    <a:ext uri="{9D8B030D-6E8A-4147-A177-3AD203B41FA5}">
                      <a16:colId xmlns:a16="http://schemas.microsoft.com/office/drawing/2014/main" val="2534123220"/>
                    </a:ext>
                  </a:extLst>
                </a:gridCol>
                <a:gridCol w="7342532">
                  <a:extLst>
                    <a:ext uri="{9D8B030D-6E8A-4147-A177-3AD203B41FA5}">
                      <a16:colId xmlns:a16="http://schemas.microsoft.com/office/drawing/2014/main" val="3430058727"/>
                    </a:ext>
                  </a:extLst>
                </a:gridCol>
              </a:tblGrid>
              <a:tr h="448348">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u="none" strike="noStrike" dirty="0" smtClean="0">
                          <a:solidFill>
                            <a:schemeClr val="tx1"/>
                          </a:solidFill>
                          <a:effectLst/>
                          <a:latin typeface="Arial" panose="020B0604020202020204" pitchFamily="34" charset="0"/>
                          <a:cs typeface="Arial" panose="020B0604020202020204" pitchFamily="34" charset="0"/>
                        </a:rPr>
                        <a:t>June</a:t>
                      </a:r>
                      <a:r>
                        <a:rPr lang="en-US" altLang="ko-KR" sz="1400" u="none" strike="noStrike" baseline="0" dirty="0" smtClean="0">
                          <a:solidFill>
                            <a:schemeClr val="tx1"/>
                          </a:solidFill>
                          <a:effectLst/>
                          <a:latin typeface="Arial" panose="020B0604020202020204" pitchFamily="34" charset="0"/>
                          <a:cs typeface="Arial" panose="020B0604020202020204" pitchFamily="34" charset="0"/>
                        </a:rPr>
                        <a:t> 29, </a:t>
                      </a:r>
                      <a:r>
                        <a:rPr lang="en-US" altLang="ko-KR" sz="1400" u="none" strike="noStrike" dirty="0" smtClean="0">
                          <a:solidFill>
                            <a:schemeClr val="tx1"/>
                          </a:solidFill>
                          <a:effectLst/>
                          <a:latin typeface="Arial" panose="020B0604020202020204" pitchFamily="34" charset="0"/>
                          <a:cs typeface="Arial" panose="020B0604020202020204" pitchFamily="34" charset="0"/>
                        </a:rPr>
                        <a:t>1995</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48107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Poor construction</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Illegal unauthorized extension and structural change (free plate structure)</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481079">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Partial complete collapse of a building</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502 dead, 937 injured, 6 missing</a:t>
                      </a:r>
                      <a:endParaRPr lang="ko-KR" altLang="en-US" sz="14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67772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Reinforcement of design and supervision of private multi-use buildings, etc.</a:t>
                      </a:r>
                    </a:p>
                    <a:p>
                      <a:pPr marL="285750" indent="-285750" algn="l">
                        <a:buFont typeface="Wingdings" panose="05000000000000000000" pitchFamily="2" charset="2"/>
                        <a:buChar char="§"/>
                      </a:pPr>
                      <a:r>
                        <a:rPr lang="en-US" altLang="ko-KR" sz="1400" dirty="0" smtClean="0">
                          <a:solidFill>
                            <a:schemeClr val="tx1"/>
                          </a:solidFill>
                          <a:effectLst/>
                          <a:latin typeface="Arial" panose="020B0604020202020204" pitchFamily="34" charset="0"/>
                          <a:cs typeface="Arial" panose="020B0604020202020204" pitchFamily="34" charset="0"/>
                        </a:rPr>
                        <a:t>Establishment of measures to prevent poor construction and secure building safety</a:t>
                      </a:r>
                      <a:endParaRPr lang="ko-KR" altLang="en-US" sz="1400" dirty="0" smtClean="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7170" name="Picture 2" descr="순간포착] 처참했던 그날…삼풍백화점 붕괴 참사 | 연합뉴스"/>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4936" y="3949399"/>
            <a:ext cx="450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5488727" y="6841551"/>
            <a:ext cx="4536209" cy="215444"/>
          </a:xfrm>
          <a:prstGeom prst="rect">
            <a:avLst/>
          </a:prstGeom>
        </p:spPr>
        <p:txBody>
          <a:bodyPr wrap="square">
            <a:spAutoFit/>
          </a:bodyPr>
          <a:lstStyle/>
          <a:p>
            <a:r>
              <a:rPr lang="ko-KR" altLang="en-US" sz="800" dirty="0"/>
              <a:t>https://img8.yna.co.kr/photo/old/data2/orign_img/2002/08/19/2020819_0021_P4.jpg</a:t>
            </a:r>
          </a:p>
        </p:txBody>
      </p:sp>
      <p:pic>
        <p:nvPicPr>
          <p:cNvPr id="7172" name="Picture 4" descr="삼풍백화점 붕괴 사고 1 - 위치(주소), 건설사, 사망자수, 생존자 :: 키스세븐지식"/>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10" y="3961552"/>
            <a:ext cx="450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509976" y="6841551"/>
            <a:ext cx="4500334" cy="215444"/>
          </a:xfrm>
          <a:prstGeom prst="rect">
            <a:avLst/>
          </a:prstGeom>
        </p:spPr>
        <p:txBody>
          <a:bodyPr wrap="square">
            <a:spAutoFit/>
          </a:bodyPr>
          <a:lstStyle/>
          <a:p>
            <a:r>
              <a:rPr lang="ko-KR" altLang="en-US" sz="800" dirty="0"/>
              <a:t>https://blog.kakaocdn.net/dn/b5I92s/btq6RIHaJ7H/tICEUi2ajWbKB3TXfo0sOK/img.jpg</a:t>
            </a:r>
          </a:p>
        </p:txBody>
      </p:sp>
      <p:sp>
        <p:nvSpPr>
          <p:cNvPr id="10" name="내용 개체 틀 2">
            <a:extLst>
              <a:ext uri="{FF2B5EF4-FFF2-40B4-BE49-F238E27FC236}">
                <a16:creationId xmlns:a16="http://schemas.microsoft.com/office/drawing/2014/main" id="{CB3CCC4D-447F-418A-8BDF-672E2EBE252F}"/>
              </a:ext>
            </a:extLst>
          </p:cNvPr>
          <p:cNvSpPr>
            <a:spLocks noGrp="1"/>
          </p:cNvSpPr>
          <p:nvPr>
            <p:ph idx="10"/>
          </p:nvPr>
        </p:nvSpPr>
        <p:spPr>
          <a:xfrm>
            <a:off x="519531"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28890520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522727" y="1152339"/>
            <a:ext cx="9685077" cy="5114230"/>
          </a:xfrm>
        </p:spPr>
        <p:txBody>
          <a:bodyPr/>
          <a:lstStyle/>
          <a:p>
            <a:pPr latinLnBrk="0">
              <a:spcBef>
                <a:spcPts val="600"/>
              </a:spcBef>
            </a:pPr>
            <a:r>
              <a:rPr lang="en-US" altLang="ko-KR" dirty="0"/>
              <a:t>Enactment of Special Act on Facility Safety Management (1995. 1. 5)</a:t>
            </a:r>
            <a:endParaRPr lang="en-US" altLang="ko-KR" dirty="0" smtClean="0"/>
          </a:p>
          <a:p>
            <a:pPr lvl="1" fontAlgn="ctr" latinLnBrk="0">
              <a:spcBef>
                <a:spcPts val="600"/>
              </a:spcBef>
            </a:pPr>
            <a:r>
              <a:rPr lang="en-US" altLang="ko-KR" dirty="0"/>
              <a:t>Legislation was enacted as a system to ensure the safety of maintenance and management of facilities after completion in response to continuous safety accidents such as the collapse of </a:t>
            </a:r>
            <a:r>
              <a:rPr lang="en-US" altLang="ko-KR" dirty="0" err="1"/>
              <a:t>Seongsu</a:t>
            </a:r>
            <a:r>
              <a:rPr lang="en-US" altLang="ko-KR" dirty="0"/>
              <a:t> Bridge and the collapse of </a:t>
            </a:r>
            <a:r>
              <a:rPr lang="en-US" altLang="ko-KR" dirty="0" err="1"/>
              <a:t>Sampoong</a:t>
            </a:r>
            <a:r>
              <a:rPr lang="en-US" altLang="ko-KR" dirty="0"/>
              <a:t> Department </a:t>
            </a:r>
            <a:r>
              <a:rPr lang="en-US" altLang="ko-KR" dirty="0" smtClean="0"/>
              <a:t>Store</a:t>
            </a:r>
          </a:p>
          <a:p>
            <a:pPr lvl="1" fontAlgn="ctr" latinLnBrk="0">
              <a:spcBef>
                <a:spcPts val="600"/>
              </a:spcBef>
            </a:pPr>
            <a:r>
              <a:rPr lang="en-US" altLang="ko-KR" b="1" dirty="0" smtClean="0"/>
              <a:t>Periodic </a:t>
            </a:r>
            <a:r>
              <a:rPr lang="en-US" altLang="ko-KR" b="1" dirty="0"/>
              <a:t>safety inspection institutionalization</a:t>
            </a:r>
            <a:r>
              <a:rPr lang="en-US" altLang="ko-KR" dirty="0"/>
              <a:t> of 30,000 major facilities nationwide (bridges, tunnels, dams, subways, multi-use buildings</a:t>
            </a:r>
            <a:r>
              <a:rPr lang="en-US" altLang="ko-KR" dirty="0" smtClean="0"/>
              <a:t>)</a:t>
            </a:r>
          </a:p>
          <a:p>
            <a:pPr lvl="1" fontAlgn="ctr" latinLnBrk="0">
              <a:spcBef>
                <a:spcPts val="600"/>
              </a:spcBef>
            </a:pPr>
            <a:r>
              <a:rPr lang="en-US" altLang="ko-KR" dirty="0" smtClean="0"/>
              <a:t>Mandatory </a:t>
            </a:r>
            <a:r>
              <a:rPr lang="en-US" altLang="ko-KR" dirty="0"/>
              <a:t>safety measures such as repair and reinforcement according to inspection </a:t>
            </a:r>
            <a:r>
              <a:rPr lang="en-US" altLang="ko-KR" dirty="0" smtClean="0"/>
              <a:t>results</a:t>
            </a:r>
          </a:p>
          <a:p>
            <a:pPr lvl="1" fontAlgn="ctr" latinLnBrk="0">
              <a:spcBef>
                <a:spcPts val="600"/>
              </a:spcBef>
            </a:pPr>
            <a:r>
              <a:rPr lang="en-US" altLang="ko-KR" dirty="0" smtClean="0"/>
              <a:t>Establishment </a:t>
            </a:r>
            <a:r>
              <a:rPr lang="en-US" altLang="ko-KR" dirty="0"/>
              <a:t>of a facility information system that </a:t>
            </a:r>
            <a:r>
              <a:rPr lang="en-US" altLang="ko-KR" b="1" dirty="0"/>
              <a:t>computerizes the life cycle history of facility design, construction, diagnosis, and incidents</a:t>
            </a:r>
            <a:endParaRPr lang="en-US" altLang="ko-KR" b="1" dirty="0" smtClean="0"/>
          </a:p>
          <a:p>
            <a:pPr latinLnBrk="0">
              <a:spcBef>
                <a:spcPts val="1200"/>
              </a:spcBef>
            </a:pPr>
            <a:r>
              <a:rPr lang="en-US" altLang="ko-KR" dirty="0" smtClean="0"/>
              <a:t>Establishment</a:t>
            </a:r>
            <a:r>
              <a:rPr lang="ko-KR" altLang="en-US" dirty="0" smtClean="0"/>
              <a:t> </a:t>
            </a:r>
            <a:r>
              <a:rPr lang="en-US" altLang="ko-KR" dirty="0"/>
              <a:t>c</a:t>
            </a:r>
            <a:r>
              <a:rPr lang="en-US" altLang="ko-KR" dirty="0" smtClean="0"/>
              <a:t>onstruction </a:t>
            </a:r>
            <a:r>
              <a:rPr lang="en-US" altLang="ko-KR" dirty="0"/>
              <a:t>information </a:t>
            </a:r>
            <a:r>
              <a:rPr lang="en-US" altLang="ko-KR" dirty="0" smtClean="0"/>
              <a:t>system</a:t>
            </a:r>
            <a:endParaRPr lang="en-US" altLang="ko-KR" dirty="0"/>
          </a:p>
          <a:p>
            <a:pPr lvl="1" fontAlgn="ctr" latinLnBrk="0">
              <a:spcBef>
                <a:spcPts val="600"/>
              </a:spcBef>
            </a:pPr>
            <a:r>
              <a:rPr lang="en-US" altLang="ko-KR" dirty="0"/>
              <a:t>After the Daegu subway gas explosion, the need for construction information for the safety management of facilities </a:t>
            </a:r>
            <a:r>
              <a:rPr lang="en-US" altLang="ko-KR" dirty="0" smtClean="0"/>
              <a:t>emerged</a:t>
            </a:r>
          </a:p>
          <a:p>
            <a:pPr lvl="1" fontAlgn="ctr" latinLnBrk="0">
              <a:spcBef>
                <a:spcPts val="600"/>
              </a:spcBef>
            </a:pPr>
            <a:r>
              <a:rPr lang="en-US" altLang="ko-KR" dirty="0" smtClean="0"/>
              <a:t>Establishment </a:t>
            </a:r>
            <a:r>
              <a:rPr lang="en-US" altLang="ko-KR" dirty="0"/>
              <a:t>of </a:t>
            </a:r>
            <a:r>
              <a:rPr lang="en-US" altLang="ko-KR" b="1" dirty="0"/>
              <a:t>‘Construction Information Integrated Computer Network’</a:t>
            </a:r>
            <a:r>
              <a:rPr lang="en-US" altLang="ko-KR" dirty="0"/>
              <a:t> to prevent poor construction</a:t>
            </a:r>
            <a:r>
              <a:rPr lang="ko-KR" altLang="en-US" dirty="0" smtClean="0"/>
              <a:t> </a:t>
            </a:r>
            <a:endParaRPr lang="en-US" altLang="ko-KR" dirty="0" smtClean="0"/>
          </a:p>
          <a:p>
            <a:pPr lvl="2" fontAlgn="ctr" latinLnBrk="0">
              <a:spcBef>
                <a:spcPts val="600"/>
              </a:spcBef>
            </a:pPr>
            <a:r>
              <a:rPr lang="en-US" altLang="ko-KR" dirty="0"/>
              <a:t>Integrated management of information generated in the entire process of planning, design, contract, construction and maintenance of construction work</a:t>
            </a:r>
            <a:endParaRPr lang="en-US" altLang="ko-KR" dirty="0" smtClean="0"/>
          </a:p>
          <a:p>
            <a:pPr lvl="1" fontAlgn="ctr" latinLnBrk="0">
              <a:spcBef>
                <a:spcPts val="600"/>
              </a:spcBef>
            </a:pPr>
            <a:r>
              <a:rPr lang="en-US" altLang="ko-KR" dirty="0"/>
              <a:t>Standardize design, materials and construction methods</a:t>
            </a:r>
            <a:endParaRPr lang="en-US" altLang="ko-KR" dirty="0" smtClean="0"/>
          </a:p>
          <a:p>
            <a:pPr fontAlgn="ctr" latinLnBrk="0">
              <a:spcBef>
                <a:spcPts val="1200"/>
              </a:spcBef>
            </a:pPr>
            <a:r>
              <a:rPr lang="en-US" altLang="ko-KR" b="0" dirty="0" smtClean="0"/>
              <a:t>At</a:t>
            </a:r>
            <a:r>
              <a:rPr lang="ko-KR" altLang="en-US" b="0" dirty="0" smtClean="0"/>
              <a:t> </a:t>
            </a:r>
            <a:r>
              <a:rPr lang="en-US" altLang="ko-KR" b="0" dirty="0" smtClean="0"/>
              <a:t>January 13 1997, </a:t>
            </a:r>
            <a:r>
              <a:rPr lang="en-US" altLang="ko-KR" b="0" dirty="0"/>
              <a:t>Revision of Construction Technology Management </a:t>
            </a:r>
            <a:r>
              <a:rPr lang="en-US" altLang="ko-KR" b="0" dirty="0" smtClean="0"/>
              <a:t>Act</a:t>
            </a:r>
          </a:p>
          <a:p>
            <a:pPr marL="0" indent="0" fontAlgn="ctr" latinLnBrk="0">
              <a:spcBef>
                <a:spcPts val="1200"/>
              </a:spcBef>
              <a:buNone/>
            </a:pPr>
            <a:r>
              <a:rPr lang="en-US" altLang="ko-KR" b="0" dirty="0"/>
              <a:t> </a:t>
            </a:r>
            <a:r>
              <a:rPr lang="en-US" altLang="ko-KR" b="0" dirty="0" smtClean="0"/>
              <a:t>    :  </a:t>
            </a:r>
            <a:r>
              <a:rPr lang="en-US" altLang="ko-KR" dirty="0" smtClean="0"/>
              <a:t>Mandatory </a:t>
            </a:r>
            <a:r>
              <a:rPr lang="en-US" altLang="ko-KR" dirty="0"/>
              <a:t>establishment of safety management </a:t>
            </a:r>
            <a:r>
              <a:rPr lang="en-US" altLang="ko-KR" dirty="0" smtClean="0"/>
              <a:t>plan</a:t>
            </a:r>
          </a:p>
        </p:txBody>
      </p:sp>
      <p:sp>
        <p:nvSpPr>
          <p:cNvPr id="7" name="내용 개체 틀 2">
            <a:extLst>
              <a:ext uri="{FF2B5EF4-FFF2-40B4-BE49-F238E27FC236}">
                <a16:creationId xmlns:a16="http://schemas.microsoft.com/office/drawing/2014/main" id="{CB3CCC4D-447F-418A-8BDF-672E2EBE252F}"/>
              </a:ext>
            </a:extLst>
          </p:cNvPr>
          <p:cNvSpPr>
            <a:spLocks noGrp="1"/>
          </p:cNvSpPr>
          <p:nvPr>
            <p:ph idx="10"/>
          </p:nvPr>
        </p:nvSpPr>
        <p:spPr>
          <a:xfrm>
            <a:off x="519531" y="432259"/>
            <a:ext cx="9529893" cy="365130"/>
          </a:xfrm>
        </p:spPr>
        <p:txBody>
          <a:bodyPr/>
          <a:lstStyle/>
          <a:p>
            <a:r>
              <a:rPr lang="en-US" altLang="ko-KR" dirty="0" smtClean="0"/>
              <a:t>1990s </a:t>
            </a:r>
            <a:r>
              <a:rPr lang="en-US" altLang="ko-KR" dirty="0"/>
              <a:t>(</a:t>
            </a:r>
            <a:r>
              <a:rPr lang="en-US" altLang="ko-KR" dirty="0" smtClean="0"/>
              <a:t>1991~2000</a:t>
            </a:r>
            <a:r>
              <a:rPr lang="en-US" altLang="ko-KR" dirty="0"/>
              <a:t>)</a:t>
            </a:r>
            <a:endParaRPr lang="ko-KR" altLang="en-US" dirty="0"/>
          </a:p>
        </p:txBody>
      </p:sp>
    </p:spTree>
    <p:extLst>
      <p:ext uri="{BB962C8B-B14F-4D97-AF65-F5344CB8AC3E}">
        <p14:creationId xmlns:p14="http://schemas.microsoft.com/office/powerpoint/2010/main" val="39490637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234132" y="1116335"/>
            <a:ext cx="9961008" cy="6277905"/>
          </a:xfrm>
        </p:spPr>
        <p:txBody>
          <a:bodyPr/>
          <a:lstStyle/>
          <a:p>
            <a:pPr latinLnBrk="0"/>
            <a:r>
              <a:rPr lang="en-US" altLang="ko-KR" dirty="0" smtClean="0"/>
              <a:t>2000’s</a:t>
            </a:r>
          </a:p>
          <a:p>
            <a:pPr lvl="1" fontAlgn="ctr" latinLnBrk="0">
              <a:spcBef>
                <a:spcPts val="600"/>
              </a:spcBef>
            </a:pPr>
            <a:r>
              <a:rPr lang="en-US" altLang="ko-KR" dirty="0" smtClean="0"/>
              <a:t>It </a:t>
            </a:r>
            <a:r>
              <a:rPr lang="en-US" altLang="ko-KR" dirty="0"/>
              <a:t>is the 4th comprehensive national land development plan stage, and the plan that started in the 1960s has ended</a:t>
            </a:r>
            <a:r>
              <a:rPr lang="en-US" altLang="ko-KR" dirty="0" smtClean="0"/>
              <a:t>.</a:t>
            </a:r>
          </a:p>
          <a:p>
            <a:pPr lvl="1" fontAlgn="ctr" latinLnBrk="0">
              <a:spcBef>
                <a:spcPts val="600"/>
              </a:spcBef>
            </a:pPr>
            <a:r>
              <a:rPr lang="en-US" altLang="ko-KR" dirty="0" smtClean="0"/>
              <a:t>As </a:t>
            </a:r>
            <a:r>
              <a:rPr lang="en-US" altLang="ko-KR" dirty="0"/>
              <a:t>the time to emerge as a central country in Northeast Asia, </a:t>
            </a:r>
            <a:r>
              <a:rPr lang="en-US" altLang="ko-KR" b="1" dirty="0"/>
              <a:t>advanced country-type land management plans began to be pursued, and balanced regional development and sustainable land management were emphasized</a:t>
            </a:r>
            <a:r>
              <a:rPr lang="en-US" altLang="ko-KR" b="1" dirty="0" smtClean="0"/>
              <a:t>.</a:t>
            </a:r>
          </a:p>
          <a:p>
            <a:pPr lvl="1" fontAlgn="ctr" latinLnBrk="0">
              <a:spcBef>
                <a:spcPts val="600"/>
              </a:spcBef>
            </a:pPr>
            <a:r>
              <a:rPr lang="en-US" altLang="ko-KR" dirty="0" smtClean="0"/>
              <a:t>Urbanization </a:t>
            </a:r>
            <a:r>
              <a:rPr lang="en-US" altLang="ko-KR" dirty="0"/>
              <a:t>rate 85.4% in </a:t>
            </a:r>
            <a:r>
              <a:rPr lang="en-US" altLang="ko-KR" dirty="0" smtClean="0"/>
              <a:t>2015</a:t>
            </a:r>
          </a:p>
          <a:p>
            <a:pPr lvl="1" fontAlgn="ctr" latinLnBrk="0">
              <a:spcBef>
                <a:spcPts val="600"/>
              </a:spcBef>
            </a:pPr>
            <a:r>
              <a:rPr lang="en-US" altLang="ko-KR" dirty="0" smtClean="0"/>
              <a:t>In </a:t>
            </a:r>
            <a:r>
              <a:rPr lang="en-US" altLang="ko-KR" dirty="0"/>
              <a:t>2002, the housing supply rate exceeded 100</a:t>
            </a:r>
            <a:r>
              <a:rPr lang="en-US" altLang="ko-KR" dirty="0" smtClean="0"/>
              <a:t>%</a:t>
            </a:r>
          </a:p>
          <a:p>
            <a:pPr lvl="1" fontAlgn="ctr" latinLnBrk="0">
              <a:spcBef>
                <a:spcPts val="600"/>
              </a:spcBef>
            </a:pPr>
            <a:r>
              <a:rPr lang="en-US" altLang="ko-KR" b="1" dirty="0" smtClean="0"/>
              <a:t>Achieved US$21,664 </a:t>
            </a:r>
            <a:r>
              <a:rPr lang="en-US" altLang="ko-KR" b="1" dirty="0"/>
              <a:t>in GNI per capita in 2006</a:t>
            </a:r>
            <a:endParaRPr lang="en-US" altLang="ko-KR" b="1" dirty="0" smtClean="0"/>
          </a:p>
          <a:p>
            <a:pPr lvl="1" fontAlgn="ctr" latinLnBrk="0"/>
            <a:endParaRPr lang="ko-KR" altLang="en-US" dirty="0"/>
          </a:p>
        </p:txBody>
      </p:sp>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914" y="3960651"/>
            <a:ext cx="9282143" cy="2897840"/>
          </a:xfrm>
          <a:prstGeom prst="rect">
            <a:avLst/>
          </a:prstGeom>
        </p:spPr>
      </p:pic>
      <p:sp>
        <p:nvSpPr>
          <p:cNvPr id="7"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spTree>
    <p:extLst>
      <p:ext uri="{BB962C8B-B14F-4D97-AF65-F5344CB8AC3E}">
        <p14:creationId xmlns:p14="http://schemas.microsoft.com/office/powerpoint/2010/main" val="3018794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1008323"/>
            <a:ext cx="10401762" cy="6277905"/>
          </a:xfrm>
        </p:spPr>
        <p:txBody>
          <a:bodyPr/>
          <a:lstStyle/>
          <a:p>
            <a:pPr latinLnBrk="0"/>
            <a:r>
              <a:rPr lang="en-US" altLang="ko-KR" dirty="0" smtClean="0"/>
              <a:t>2001. 3 : Incheon International Airport </a:t>
            </a:r>
            <a:r>
              <a:rPr lang="en-US" altLang="ko-KR" dirty="0" err="1" smtClean="0"/>
              <a:t>opend</a:t>
            </a:r>
            <a:r>
              <a:rPr lang="en-US" altLang="ko-KR" dirty="0" smtClean="0"/>
              <a:t> </a:t>
            </a:r>
          </a:p>
          <a:p>
            <a:pPr lvl="1" fontAlgn="ctr" latinLnBrk="0">
              <a:lnSpc>
                <a:spcPct val="150000"/>
              </a:lnSpc>
            </a:pPr>
            <a:r>
              <a:rPr lang="en-US" altLang="ko-KR" dirty="0" smtClean="0"/>
              <a:t>Phase 1 (2001)                                                       Phase 2 (2008)</a:t>
            </a:r>
          </a:p>
          <a:p>
            <a:pPr lvl="1" fontAlgn="ctr" latinLnBrk="0"/>
            <a:endParaRPr lang="en-US" altLang="ko-KR" dirty="0"/>
          </a:p>
          <a:p>
            <a:pPr lvl="1" fontAlgn="ctr" latinLnBrk="0"/>
            <a:endParaRPr lang="en-US" altLang="ko-KR" dirty="0" smtClean="0"/>
          </a:p>
          <a:p>
            <a:pPr lvl="1" fontAlgn="ctr" latinLnBrk="0"/>
            <a:endParaRPr lang="en-US" altLang="ko-KR" dirty="0"/>
          </a:p>
          <a:p>
            <a:pPr lvl="1" fontAlgn="ctr" latinLnBrk="0"/>
            <a:endParaRPr lang="en-US" altLang="ko-KR" dirty="0" smtClean="0"/>
          </a:p>
          <a:p>
            <a:pPr lvl="1" fontAlgn="ctr" latinLnBrk="0"/>
            <a:endParaRPr lang="en-US" altLang="ko-KR" dirty="0"/>
          </a:p>
          <a:p>
            <a:pPr lvl="1" fontAlgn="ctr" latinLnBrk="0"/>
            <a:endParaRPr lang="en-US" altLang="ko-KR" dirty="0" smtClean="0"/>
          </a:p>
          <a:p>
            <a:pPr lvl="1" fontAlgn="ctr" latinLnBrk="0"/>
            <a:endParaRPr lang="en-US" altLang="ko-KR" dirty="0"/>
          </a:p>
          <a:p>
            <a:pPr lvl="1" fontAlgn="ctr" latinLnBrk="0"/>
            <a:endParaRPr lang="en-US" altLang="ko-KR" dirty="0" smtClean="0"/>
          </a:p>
          <a:p>
            <a:pPr lvl="1" fontAlgn="ctr" latinLnBrk="0"/>
            <a:endParaRPr lang="en-US" altLang="ko-KR" dirty="0"/>
          </a:p>
          <a:p>
            <a:pPr lvl="1" fontAlgn="ctr" latinLnBrk="0"/>
            <a:endParaRPr lang="en-US" altLang="ko-KR" dirty="0" smtClean="0"/>
          </a:p>
          <a:p>
            <a:pPr lvl="1" fontAlgn="ctr" latinLnBrk="0"/>
            <a:endParaRPr lang="en-US" altLang="ko-KR" dirty="0"/>
          </a:p>
          <a:p>
            <a:pPr lvl="1" fontAlgn="ctr" latinLnBrk="0"/>
            <a:r>
              <a:rPr lang="en-US" altLang="ko-KR" dirty="0" smtClean="0"/>
              <a:t>Phase 3 (2017)                                                          Phase 4 (2024)</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5122" name="Picture 2" descr="no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454" y="1887585"/>
            <a:ext cx="4600594" cy="300465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ww.airport.kr/static/ai/images/story/img_s01_4st_0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1649" y="5316473"/>
            <a:ext cx="5165203" cy="17045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www.airport.kr/static/ai/images/story/img_s01_2st_0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9429" y="1890289"/>
            <a:ext cx="5346047" cy="176419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www.airport.kr/static/ai/images/story/img_s01_3st_0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5217" y="5316473"/>
            <a:ext cx="5165202" cy="1704517"/>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5163445" y="4257965"/>
            <a:ext cx="1973617" cy="215444"/>
          </a:xfrm>
          <a:prstGeom prst="rect">
            <a:avLst/>
          </a:prstGeom>
        </p:spPr>
        <p:txBody>
          <a:bodyPr wrap="none">
            <a:spAutoFit/>
          </a:bodyPr>
          <a:lstStyle/>
          <a:p>
            <a:r>
              <a:rPr lang="ko-KR" altLang="en-US" sz="800" dirty="0"/>
              <a:t>https://www.airport.kr/ai/ko/index.do</a:t>
            </a:r>
          </a:p>
        </p:txBody>
      </p:sp>
    </p:spTree>
    <p:extLst>
      <p:ext uri="{BB962C8B-B14F-4D97-AF65-F5344CB8AC3E}">
        <p14:creationId xmlns:p14="http://schemas.microsoft.com/office/powerpoint/2010/main" val="17925807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1085837"/>
            <a:ext cx="10401762" cy="6277905"/>
          </a:xfrm>
        </p:spPr>
        <p:txBody>
          <a:bodyPr/>
          <a:lstStyle/>
          <a:p>
            <a:pPr latinLnBrk="0"/>
            <a:r>
              <a:rPr lang="en-US" altLang="ko-KR" dirty="0" smtClean="0"/>
              <a:t>2001</a:t>
            </a:r>
            <a:r>
              <a:rPr lang="en-US" altLang="ko-KR" dirty="0"/>
              <a:t>. 11 : </a:t>
            </a:r>
            <a:r>
              <a:rPr lang="en-US" altLang="ko-KR" dirty="0" err="1" smtClean="0"/>
              <a:t>Opend</a:t>
            </a:r>
            <a:r>
              <a:rPr lang="en-US" altLang="ko-KR" dirty="0" smtClean="0"/>
              <a:t> Seoul World Cup Stadium</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6146" name="Picture 2" descr="1200px-World cu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536" y="1622605"/>
            <a:ext cx="6164346" cy="346230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oul worldcup 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584" y="5183060"/>
            <a:ext cx="5218119" cy="2205448"/>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6911643" y="3929681"/>
            <a:ext cx="2371280" cy="954107"/>
          </a:xfrm>
          <a:prstGeom prst="rect">
            <a:avLst/>
          </a:prstGeom>
        </p:spPr>
        <p:txBody>
          <a:bodyPr wrap="square">
            <a:spAutoFit/>
          </a:bodyPr>
          <a:lstStyle/>
          <a:p>
            <a:r>
              <a:rPr lang="en-US" altLang="ko-KR" sz="800" dirty="0"/>
              <a:t>https://ww.namu.la/s/9ff4f722de0faf71743a4df184c17f894dd84c98a273d59b2ea88ef02b6acbda16cd25ca5221fd91849b53fb2b1548a37598e9e212a8fbbc820681f2e6f9e61caa36464733aac20636de7d7ac5aa756461623d557ba85e6d8ac380475f8f33cf59d5f68128fc08f57ebfdc6a5ec1dfd2</a:t>
            </a:r>
            <a:endParaRPr lang="ko-KR" altLang="en-US" sz="800" dirty="0"/>
          </a:p>
        </p:txBody>
      </p:sp>
      <p:sp>
        <p:nvSpPr>
          <p:cNvPr id="5" name="직사각형 4"/>
          <p:cNvSpPr/>
          <p:nvPr/>
        </p:nvSpPr>
        <p:spPr>
          <a:xfrm>
            <a:off x="593310" y="6654640"/>
            <a:ext cx="3379556" cy="707886"/>
          </a:xfrm>
          <a:prstGeom prst="rect">
            <a:avLst/>
          </a:prstGeom>
        </p:spPr>
        <p:txBody>
          <a:bodyPr wrap="square">
            <a:spAutoFit/>
          </a:bodyPr>
          <a:lstStyle/>
          <a:p>
            <a:r>
              <a:rPr lang="ko-KR" altLang="en-US" sz="800" dirty="0"/>
              <a:t>https://ww.namu.la/s/9ff4f722de0faf71743a4df184c17f894dd84c98a273d59b2ea88ef02b6acbda16cd25ca5221fd91849b53fb2b1548a37598e9e212a8fbbc820681f2e6f9e61caa36464733aac20636de7d7ac5aa756461623d557ba85e6d8ac380475f8f33cf59d5f68128fc08f57ebfdc6a5ec1dfd2</a:t>
            </a:r>
          </a:p>
        </p:txBody>
      </p:sp>
    </p:spTree>
    <p:extLst>
      <p:ext uri="{BB962C8B-B14F-4D97-AF65-F5344CB8AC3E}">
        <p14:creationId xmlns:p14="http://schemas.microsoft.com/office/powerpoint/2010/main" val="25448457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285738" y="936315"/>
            <a:ext cx="10401762" cy="6277905"/>
          </a:xfrm>
        </p:spPr>
        <p:txBody>
          <a:bodyPr/>
          <a:lstStyle/>
          <a:p>
            <a:pPr fontAlgn="ctr" latinLnBrk="0">
              <a:lnSpc>
                <a:spcPct val="150000"/>
              </a:lnSpc>
            </a:pPr>
            <a:r>
              <a:rPr lang="en-US" altLang="ko-KR" dirty="0" smtClean="0"/>
              <a:t>2003 : Taiwan Taipei 101 Tower  </a:t>
            </a:r>
          </a:p>
          <a:p>
            <a:pPr lvl="1" fontAlgn="ctr" latinLnBrk="0">
              <a:lnSpc>
                <a:spcPct val="150000"/>
              </a:lnSpc>
            </a:pPr>
            <a:r>
              <a:rPr lang="en-US" altLang="ko-KR" dirty="0" smtClean="0"/>
              <a:t>101 Floor, 509m</a:t>
            </a:r>
          </a:p>
          <a:p>
            <a:pPr lvl="1" fontAlgn="ctr" latinLnBrk="0">
              <a:lnSpc>
                <a:spcPct val="150000"/>
              </a:lnSpc>
            </a:pPr>
            <a:r>
              <a:rPr lang="en-US" altLang="ko-KR" dirty="0" smtClean="0"/>
              <a:t>2003 ~ 2010  World Tallest Building </a:t>
            </a:r>
          </a:p>
          <a:p>
            <a:pPr lvl="1" fontAlgn="ctr" latinLnBrk="0">
              <a:lnSpc>
                <a:spcPct val="150000"/>
              </a:lnSpc>
            </a:pP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4" name="Picture 4" descr="파일:101.portrait.altonthompso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2764" y="1051247"/>
            <a:ext cx="3240360" cy="621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s://upload.wikimedia.org/wikipedia/commons/thumb/5/5a/Taipeh_Taipei_101_16.jpg/800px-Taipeh_Taipei_101_1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9263" y="2383285"/>
            <a:ext cx="3249996" cy="453374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062224" y="7032778"/>
            <a:ext cx="5346700" cy="215444"/>
          </a:xfrm>
          <a:prstGeom prst="rect">
            <a:avLst/>
          </a:prstGeom>
        </p:spPr>
        <p:txBody>
          <a:bodyPr>
            <a:spAutoFit/>
          </a:bodyPr>
          <a:lstStyle/>
          <a:p>
            <a:r>
              <a:rPr lang="ko-KR" altLang="en-US" sz="800" dirty="0"/>
              <a:t>https://en.wikipedia.org/wiki/Taipei_101#/media/File:Taipeh_Taipei_101_16.jpg</a:t>
            </a:r>
          </a:p>
        </p:txBody>
      </p:sp>
    </p:spTree>
    <p:extLst>
      <p:ext uri="{BB962C8B-B14F-4D97-AF65-F5344CB8AC3E}">
        <p14:creationId xmlns:p14="http://schemas.microsoft.com/office/powerpoint/2010/main" val="22422925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1085837"/>
            <a:ext cx="10401762" cy="6277905"/>
          </a:xfrm>
        </p:spPr>
        <p:txBody>
          <a:bodyPr/>
          <a:lstStyle/>
          <a:p>
            <a:pPr latinLnBrk="0"/>
            <a:r>
              <a:rPr lang="en-US" altLang="ko-KR" dirty="0" smtClean="0"/>
              <a:t>2004</a:t>
            </a:r>
            <a:r>
              <a:rPr lang="en-US" altLang="ko-KR" dirty="0"/>
              <a:t>. </a:t>
            </a:r>
            <a:r>
              <a:rPr lang="en-US" altLang="ko-KR" dirty="0" smtClean="0"/>
              <a:t>4. 1 </a:t>
            </a:r>
            <a:r>
              <a:rPr lang="en-US" altLang="ko-KR" dirty="0"/>
              <a:t>: </a:t>
            </a:r>
            <a:r>
              <a:rPr lang="en-US" altLang="ko-KR" dirty="0" err="1" smtClean="0"/>
              <a:t>Gyeongbu</a:t>
            </a:r>
            <a:r>
              <a:rPr lang="en-US" altLang="ko-KR" dirty="0" smtClean="0"/>
              <a:t> </a:t>
            </a:r>
            <a:r>
              <a:rPr lang="en-US" altLang="ko-KR" dirty="0"/>
              <a:t>high-speed railway </a:t>
            </a:r>
            <a:r>
              <a:rPr lang="en-US" altLang="ko-KR" dirty="0" smtClean="0"/>
              <a:t>line</a:t>
            </a:r>
            <a:r>
              <a:rPr lang="ko-KR" altLang="en-US" dirty="0" smtClean="0"/>
              <a:t> </a:t>
            </a:r>
            <a:endParaRPr lang="en-US" altLang="ko-KR" dirty="0" smtClean="0"/>
          </a:p>
          <a:p>
            <a:pPr latinLnBrk="0"/>
            <a:endParaRPr lang="en-US" altLang="ko-KR" dirty="0" smtClean="0"/>
          </a:p>
          <a:p>
            <a:pPr lvl="1" latinLnBrk="0">
              <a:lnSpc>
                <a:spcPct val="150000"/>
              </a:lnSpc>
            </a:pPr>
            <a:r>
              <a:rPr lang="en-US" altLang="ko-KR" b="1" dirty="0" smtClean="0"/>
              <a:t>5</a:t>
            </a:r>
            <a:r>
              <a:rPr lang="en-US" altLang="ko-KR" b="1" baseline="30000" dirty="0" smtClean="0"/>
              <a:t>th</a:t>
            </a:r>
            <a:r>
              <a:rPr lang="en-US" altLang="ko-KR" b="1" dirty="0" smtClean="0"/>
              <a:t> Country with high-speed rail in the World</a:t>
            </a:r>
            <a:endParaRPr lang="en-US" altLang="ko-KR" b="1" dirty="0"/>
          </a:p>
          <a:p>
            <a:pPr lvl="1" latinLnBrk="0">
              <a:lnSpc>
                <a:spcPct val="150000"/>
              </a:lnSpc>
            </a:pPr>
            <a:r>
              <a:rPr lang="en-US" altLang="ko-KR" dirty="0" smtClean="0"/>
              <a:t>Seoul-Pusan  417km : 2H 18Min</a:t>
            </a:r>
          </a:p>
          <a:p>
            <a:pPr lvl="1" latinLnBrk="0">
              <a:lnSpc>
                <a:spcPct val="150000"/>
              </a:lnSpc>
            </a:pPr>
            <a:r>
              <a:rPr lang="en-US" altLang="ko-KR" dirty="0" smtClean="0"/>
              <a:t>Max Speed : 305 km/h</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4" name="그림 3"/>
          <p:cNvPicPr>
            <a:picLocks noChangeAspect="1"/>
          </p:cNvPicPr>
          <p:nvPr/>
        </p:nvPicPr>
        <p:blipFill>
          <a:blip r:embed="rId2"/>
          <a:stretch>
            <a:fillRect/>
          </a:stretch>
        </p:blipFill>
        <p:spPr>
          <a:xfrm>
            <a:off x="663332" y="3239142"/>
            <a:ext cx="5289995" cy="3003641"/>
          </a:xfrm>
          <a:prstGeom prst="rect">
            <a:avLst/>
          </a:prstGeom>
        </p:spPr>
      </p:pic>
      <p:pic>
        <p:nvPicPr>
          <p:cNvPr id="7170" name="Picture 2" descr="경부고속철도 2단계 대구~부산 달려보니…&amp;gt; | 연합뉴스"/>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777" y="1611588"/>
            <a:ext cx="3788584" cy="5705698"/>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1890316" y="7107669"/>
            <a:ext cx="5346700" cy="215444"/>
          </a:xfrm>
          <a:prstGeom prst="rect">
            <a:avLst/>
          </a:prstGeom>
        </p:spPr>
        <p:txBody>
          <a:bodyPr>
            <a:spAutoFit/>
          </a:bodyPr>
          <a:lstStyle/>
          <a:p>
            <a:r>
              <a:rPr lang="en-US" altLang="ko-KR" sz="800" dirty="0"/>
              <a:t>http://www.mcnews.co.kr/imgdata/mcnews_kr/201012/20101203_094518_559f369.jpg</a:t>
            </a:r>
            <a:endParaRPr lang="ko-KR" altLang="en-US" sz="800" dirty="0"/>
          </a:p>
        </p:txBody>
      </p:sp>
      <p:sp>
        <p:nvSpPr>
          <p:cNvPr id="8" name="직사각형 7"/>
          <p:cNvSpPr/>
          <p:nvPr/>
        </p:nvSpPr>
        <p:spPr>
          <a:xfrm>
            <a:off x="606627" y="6352060"/>
            <a:ext cx="5346700" cy="215444"/>
          </a:xfrm>
          <a:prstGeom prst="rect">
            <a:avLst/>
          </a:prstGeom>
        </p:spPr>
        <p:txBody>
          <a:bodyPr>
            <a:spAutoFit/>
          </a:bodyPr>
          <a:lstStyle/>
          <a:p>
            <a:r>
              <a:rPr lang="ko-KR" altLang="en-US" sz="800" dirty="0"/>
              <a:t>http://www.mcnews.co.kr/imgdata/mcnews_kr/201012/20101203_094518_559f369.jpg</a:t>
            </a:r>
          </a:p>
        </p:txBody>
      </p:sp>
    </p:spTree>
    <p:extLst>
      <p:ext uri="{BB962C8B-B14F-4D97-AF65-F5344CB8AC3E}">
        <p14:creationId xmlns:p14="http://schemas.microsoft.com/office/powerpoint/2010/main" val="829052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1085837"/>
            <a:ext cx="10401762" cy="6277905"/>
          </a:xfrm>
        </p:spPr>
        <p:txBody>
          <a:bodyPr/>
          <a:lstStyle/>
          <a:p>
            <a:pPr latinLnBrk="0">
              <a:lnSpc>
                <a:spcPct val="150000"/>
              </a:lnSpc>
            </a:pPr>
            <a:r>
              <a:rPr lang="en-US" altLang="ko-KR" dirty="0" smtClean="0"/>
              <a:t>2009 10 : Incheon Bridge</a:t>
            </a:r>
          </a:p>
          <a:p>
            <a:pPr lvl="1" fontAlgn="ctr" latinLnBrk="0">
              <a:lnSpc>
                <a:spcPct val="150000"/>
              </a:lnSpc>
            </a:pPr>
            <a:r>
              <a:rPr lang="en-US" altLang="ko-KR" dirty="0" smtClean="0"/>
              <a:t> 21.38 km Length</a:t>
            </a:r>
          </a:p>
          <a:p>
            <a:pPr lvl="1" fontAlgn="ctr" latinLnBrk="0">
              <a:lnSpc>
                <a:spcPct val="150000"/>
              </a:lnSpc>
            </a:pPr>
            <a:r>
              <a:rPr lang="en-US" altLang="ko-KR" dirty="0" smtClean="0"/>
              <a:t>1</a:t>
            </a:r>
            <a:r>
              <a:rPr lang="en-US" altLang="ko-KR" baseline="30000" dirty="0" smtClean="0"/>
              <a:t>st</a:t>
            </a:r>
            <a:r>
              <a:rPr lang="en-US" altLang="ko-KR" dirty="0" smtClean="0"/>
              <a:t> Longest Bridge in Korea</a:t>
            </a:r>
            <a:endParaRPr lang="en-US" altLang="ko-KR"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8194" name="Picture 2" descr="파일:/image/003/2011/09/19/NISI20110919_0005162987_we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8588" y="1143063"/>
            <a:ext cx="5626552" cy="2903302"/>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7424527" y="4182817"/>
            <a:ext cx="2710705" cy="830997"/>
          </a:xfrm>
          <a:prstGeom prst="rect">
            <a:avLst/>
          </a:prstGeom>
        </p:spPr>
        <p:txBody>
          <a:bodyPr wrap="square">
            <a:spAutoFit/>
          </a:bodyPr>
          <a:lstStyle/>
          <a:p>
            <a:r>
              <a:rPr lang="ko-KR" altLang="en-US" sz="800" dirty="0"/>
              <a:t>https://ww.namu.la/s/54cd7f5bf772e24b18ef76c5ba95bfa6edfea4da51faa09b1d1e20329dcec912c0783924051e98588050ee792ef1420cede85fd282c2aa8b95c0ddf37b8b187bd9a3bd7d3c5ea39370cc407d34b2b9d9d59d4173acaf323940d9fbb5d0495441a506eda086f66c92fe7a72d0080c30c4</a:t>
            </a:r>
          </a:p>
        </p:txBody>
      </p:sp>
      <p:pic>
        <p:nvPicPr>
          <p:cNvPr id="8196" name="Picture 4" descr="인천대교"/>
          <p:cNvPicPr>
            <a:picLocks noChangeAspect="1" noChangeArrowheads="1"/>
          </p:cNvPicPr>
          <p:nvPr/>
        </p:nvPicPr>
        <p:blipFill rotWithShape="1">
          <a:blip r:embed="rId3">
            <a:extLst>
              <a:ext uri="{28A0092B-C50C-407E-A947-70E740481C1C}">
                <a14:useLocalDpi xmlns:a14="http://schemas.microsoft.com/office/drawing/2010/main" val="0"/>
              </a:ext>
            </a:extLst>
          </a:blip>
          <a:srcRect t="18541"/>
          <a:stretch/>
        </p:blipFill>
        <p:spPr bwMode="auto">
          <a:xfrm>
            <a:off x="493017" y="4224789"/>
            <a:ext cx="6931510" cy="3176078"/>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7482456" y="6664193"/>
            <a:ext cx="2652776" cy="707886"/>
          </a:xfrm>
          <a:prstGeom prst="rect">
            <a:avLst/>
          </a:prstGeom>
        </p:spPr>
        <p:txBody>
          <a:bodyPr wrap="square">
            <a:spAutoFit/>
          </a:bodyPr>
          <a:lstStyle/>
          <a:p>
            <a:r>
              <a:rPr lang="ko-KR" altLang="en-US" sz="800" dirty="0"/>
              <a:t>https://w.namu.la/s/c1d3c3a4a7f2de95c141ce9d0dc794e67f46be0b4f745a5d135ce6cb38e3f15bc74fcd0f6a0efd50172a2daa1b117679a6d1b035ee3c7a5946ee6f3d29cd6c6071a9460dd9dde52c0b5c69114dddc17989ad8e65621131ffd1d04a3487984440</a:t>
            </a:r>
          </a:p>
        </p:txBody>
      </p:sp>
    </p:spTree>
    <p:extLst>
      <p:ext uri="{BB962C8B-B14F-4D97-AF65-F5344CB8AC3E}">
        <p14:creationId xmlns:p14="http://schemas.microsoft.com/office/powerpoint/2010/main" val="12777949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594171" y="1078669"/>
            <a:ext cx="9943687" cy="6277905"/>
          </a:xfrm>
        </p:spPr>
        <p:txBody>
          <a:bodyPr/>
          <a:lstStyle/>
          <a:p>
            <a:r>
              <a:rPr lang="en-US" altLang="ko-KR" b="0" dirty="0"/>
              <a:t>Definitions and Sources of Terms Related to Construction Standards</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2275584828"/>
              </p:ext>
            </p:extLst>
          </p:nvPr>
        </p:nvGraphicFramePr>
        <p:xfrm>
          <a:off x="774192" y="1548383"/>
          <a:ext cx="9325036" cy="5688631"/>
        </p:xfrm>
        <a:graphic>
          <a:graphicData uri="http://schemas.openxmlformats.org/drawingml/2006/table">
            <a:tbl>
              <a:tblPr/>
              <a:tblGrid>
                <a:gridCol w="1476164">
                  <a:extLst>
                    <a:ext uri="{9D8B030D-6E8A-4147-A177-3AD203B41FA5}">
                      <a16:colId xmlns:a16="http://schemas.microsoft.com/office/drawing/2014/main" val="873271910"/>
                    </a:ext>
                  </a:extLst>
                </a:gridCol>
                <a:gridCol w="5220580">
                  <a:extLst>
                    <a:ext uri="{9D8B030D-6E8A-4147-A177-3AD203B41FA5}">
                      <a16:colId xmlns:a16="http://schemas.microsoft.com/office/drawing/2014/main" val="55822390"/>
                    </a:ext>
                  </a:extLst>
                </a:gridCol>
                <a:gridCol w="2628292">
                  <a:extLst>
                    <a:ext uri="{9D8B030D-6E8A-4147-A177-3AD203B41FA5}">
                      <a16:colId xmlns:a16="http://schemas.microsoft.com/office/drawing/2014/main" val="85290776"/>
                    </a:ext>
                  </a:extLst>
                </a:gridCol>
              </a:tblGrid>
              <a:tr h="387233">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cs typeface="Arial" panose="020B0604020202020204" pitchFamily="34" charset="0"/>
                        </a:rPr>
                        <a:t>Terms</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solidFill>
                      <a:srgbClr val="DFEAF5"/>
                    </a:solidFill>
                  </a:tcPr>
                </a:tc>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ea typeface="한양중고딕"/>
                          <a:cs typeface="Arial" panose="020B0604020202020204" pitchFamily="34" charset="0"/>
                        </a:rPr>
                        <a:t>Definition of Terms</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solidFill>
                      <a:srgbClr val="DFEAF5"/>
                    </a:solidFill>
                  </a:tcPr>
                </a:tc>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ea typeface="한양중고딕"/>
                          <a:cs typeface="Arial" panose="020B0604020202020204" pitchFamily="34" charset="0"/>
                        </a:rPr>
                        <a:t>source</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25146" cap="flat" cmpd="dbl" algn="ctr">
                      <a:solidFill>
                        <a:srgbClr val="000000"/>
                      </a:solidFill>
                      <a:prstDash val="solid"/>
                      <a:round/>
                      <a:headEnd type="none" w="med" len="med"/>
                      <a:tailEnd type="none" w="med" len="med"/>
                    </a:lnB>
                    <a:solidFill>
                      <a:srgbClr val="DFEAF5"/>
                    </a:solidFill>
                  </a:tcPr>
                </a:tc>
                <a:extLst>
                  <a:ext uri="{0D108BD9-81ED-4DB2-BD59-A6C34878D82A}">
                    <a16:rowId xmlns:a16="http://schemas.microsoft.com/office/drawing/2014/main" val="1924708307"/>
                  </a:ext>
                </a:extLst>
              </a:tr>
              <a:tr h="902926">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cs typeface="Arial" panose="020B0604020202020204" pitchFamily="34" charset="0"/>
                        </a:rPr>
                        <a:t>Construction standards</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a:noFill/>
                    </a:lnL>
                    <a:lnR w="3556"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Criteria for the improvement of technical and environmental characteristics of construction work, quality assurance, and proper construction management</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Construction Technology Promotion Act  Article 44</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a:noFill/>
                    </a:lnR>
                    <a:lnT w="25146" cap="flat" cmpd="dbl"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2080413"/>
                  </a:ext>
                </a:extLst>
              </a:tr>
              <a:tr h="1165182">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ea typeface="한양중고딕"/>
                          <a:cs typeface="Arial" panose="020B0604020202020204" pitchFamily="34" charset="0"/>
                        </a:rPr>
                        <a:t>Design Standards</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10" dirty="0" smtClean="0">
                          <a:solidFill>
                            <a:srgbClr val="000000"/>
                          </a:solidFill>
                          <a:effectLst/>
                          <a:latin typeface="Arial" panose="020B0604020202020204" pitchFamily="34" charset="0"/>
                          <a:ea typeface="한양중고딕"/>
                          <a:cs typeface="Arial" panose="020B0604020202020204" pitchFamily="34" charset="0"/>
                        </a:rPr>
                        <a:t>Criteria that stipulates the limits (minimum limits) of design conditions for the designer to maintain quality, strength, safety, performance, etc. for facilities or work in carrying out design work for each facility</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Preparation and management of design standards for construction works</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69619765"/>
                  </a:ext>
                </a:extLst>
              </a:tr>
              <a:tr h="902926">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cs typeface="Arial" panose="020B0604020202020204" pitchFamily="34" charset="0"/>
                        </a:rPr>
                        <a:t>Standard Specification</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Standard construction standards set for each facility to ensure safety of facilities and appropriateness and quality of construction execution</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Article 65 Paragraph 6 of the Enforcement Decree</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947672"/>
                  </a:ext>
                </a:extLst>
              </a:tr>
              <a:tr h="1165182">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ea typeface="한양중고딕"/>
                          <a:cs typeface="Arial" panose="020B0604020202020204" pitchFamily="34" charset="0"/>
                        </a:rPr>
                        <a:t>Professional Specifications</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Comprehensive construction standards for use in the construction of specific construction projects or the preparation of construction specifications for all types of construction based on the standard specifications for each facility</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Article 65 Paragraph 7 of the Enforcement Decree</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5973598"/>
                  </a:ext>
                </a:extLst>
              </a:tr>
              <a:tr h="1165182">
                <a:tc>
                  <a:txBody>
                    <a:bodyPr/>
                    <a:lstStyle/>
                    <a:p>
                      <a:pPr marL="0" marR="0" indent="0" algn="ctr" fontAlgn="base" latinLnBrk="0">
                        <a:lnSpc>
                          <a:spcPct val="100000"/>
                        </a:lnSpc>
                        <a:spcBef>
                          <a:spcPts val="0"/>
                        </a:spcBef>
                        <a:spcAft>
                          <a:spcPts val="0"/>
                        </a:spcAft>
                      </a:pPr>
                      <a:r>
                        <a:rPr lang="en-US" altLang="ko-KR" sz="1600" b="1" kern="0" spc="-70" dirty="0" smtClean="0">
                          <a:solidFill>
                            <a:srgbClr val="000000"/>
                          </a:solidFill>
                          <a:effectLst/>
                          <a:latin typeface="Arial" panose="020B0604020202020204" pitchFamily="34" charset="0"/>
                          <a:cs typeface="Arial" panose="020B0604020202020204" pitchFamily="34" charset="0"/>
                        </a:rPr>
                        <a:t>Sub-technical Standards</a:t>
                      </a:r>
                      <a:endParaRPr lang="ko-KR" altLang="en-US" sz="1600" b="1"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a:noFill/>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Standard drawings, guidelines, handbooks, technical guides, work instructions, etc. that define the contents of design and construction standards in more detail</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l" fontAlgn="base" latinLnBrk="1">
                        <a:lnSpc>
                          <a:spcPct val="100000"/>
                        </a:lnSpc>
                        <a:spcBef>
                          <a:spcPts val="0"/>
                        </a:spcBef>
                        <a:spcAft>
                          <a:spcPts val="0"/>
                        </a:spcAft>
                      </a:pPr>
                      <a:r>
                        <a:rPr lang="en-US" altLang="ko-KR" sz="1400" b="0" kern="0" spc="-70" dirty="0" smtClean="0">
                          <a:solidFill>
                            <a:srgbClr val="000000"/>
                          </a:solidFill>
                          <a:effectLst/>
                          <a:latin typeface="Arial" panose="020B0604020202020204" pitchFamily="34" charset="0"/>
                          <a:ea typeface="한양중고딕"/>
                          <a:cs typeface="Arial" panose="020B0604020202020204" pitchFamily="34" charset="0"/>
                        </a:rPr>
                        <a:t>Article 40 of the Operational Regulations on Construction Technology Development and Management</a:t>
                      </a:r>
                      <a:endParaRPr lang="ko-KR" altLang="en-US" sz="1400" b="0" kern="0" spc="-70" dirty="0">
                        <a:solidFill>
                          <a:srgbClr val="000000"/>
                        </a:solidFill>
                        <a:effectLst/>
                        <a:latin typeface="Arial" panose="020B0604020202020204" pitchFamily="34" charset="0"/>
                        <a:cs typeface="Arial" panose="020B0604020202020204" pitchFamily="34" charset="0"/>
                      </a:endParaRPr>
                    </a:p>
                  </a:txBody>
                  <a:tcPr marL="72000" marR="72000" marT="36000" marB="72000" anchor="ctr">
                    <a:lnL w="3556" cap="flat" cmpd="sng" algn="ctr">
                      <a:solidFill>
                        <a:srgbClr val="000000"/>
                      </a:solidFill>
                      <a:prstDash val="solid"/>
                      <a:round/>
                      <a:headEnd type="none" w="med" len="med"/>
                      <a:tailEnd type="none" w="med" len="med"/>
                    </a:lnL>
                    <a:lnR>
                      <a:noFill/>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9007065"/>
                  </a:ext>
                </a:extLst>
              </a:tr>
            </a:tbl>
          </a:graphicData>
        </a:graphic>
      </p:graphicFrame>
    </p:spTree>
    <p:extLst>
      <p:ext uri="{BB962C8B-B14F-4D97-AF65-F5344CB8AC3E}">
        <p14:creationId xmlns:p14="http://schemas.microsoft.com/office/powerpoint/2010/main" val="15232810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1085837"/>
            <a:ext cx="10401762" cy="6277905"/>
          </a:xfrm>
        </p:spPr>
        <p:txBody>
          <a:bodyPr/>
          <a:lstStyle/>
          <a:p>
            <a:pPr fontAlgn="ctr" latinLnBrk="0">
              <a:lnSpc>
                <a:spcPct val="150000"/>
              </a:lnSpc>
            </a:pPr>
            <a:r>
              <a:rPr lang="en-US" altLang="ko-KR" dirty="0" smtClean="0"/>
              <a:t>2010 : Dubai </a:t>
            </a:r>
            <a:r>
              <a:rPr lang="en-US" altLang="ko-KR" dirty="0" err="1" smtClean="0"/>
              <a:t>Burj</a:t>
            </a:r>
            <a:r>
              <a:rPr lang="en-US" altLang="ko-KR" dirty="0" smtClean="0"/>
              <a:t> </a:t>
            </a:r>
            <a:r>
              <a:rPr lang="en-US" altLang="ko-KR" dirty="0" err="1" smtClean="0"/>
              <a:t>Khalifa</a:t>
            </a:r>
            <a:r>
              <a:rPr lang="ko-KR" altLang="en-US" dirty="0" smtClean="0"/>
              <a:t> </a:t>
            </a:r>
            <a:endParaRPr lang="en-US" altLang="ko-KR" dirty="0" smtClean="0"/>
          </a:p>
          <a:p>
            <a:pPr lvl="1" fontAlgn="ctr" latinLnBrk="0">
              <a:lnSpc>
                <a:spcPct val="150000"/>
              </a:lnSpc>
            </a:pPr>
            <a:r>
              <a:rPr lang="en-US" altLang="ko-KR" dirty="0"/>
              <a:t>163 Floor, 829m</a:t>
            </a:r>
          </a:p>
          <a:p>
            <a:pPr lvl="1" fontAlgn="ctr" latinLnBrk="0">
              <a:lnSpc>
                <a:spcPct val="150000"/>
              </a:lnSpc>
            </a:pPr>
            <a:r>
              <a:rPr lang="en-US" altLang="ko-KR" b="1" dirty="0" smtClean="0"/>
              <a:t>2010 ~ Current : </a:t>
            </a:r>
            <a:r>
              <a:rPr lang="en-US" altLang="ko-KR" b="1" dirty="0"/>
              <a:t>the tallest building in the world </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4" name="Picture 2" descr="http://www.doctorw.kr/g4/data/cheditor/0707/p12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6724" y="2808523"/>
            <a:ext cx="7009257"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descr="http://news.joins.com/component/htmlphoto_mmdata/200804/htm_200804080119115000540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0976" y="984659"/>
            <a:ext cx="2088232" cy="6480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68383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91049" y="1085837"/>
            <a:ext cx="10401762" cy="6277905"/>
          </a:xfrm>
        </p:spPr>
        <p:txBody>
          <a:bodyPr/>
          <a:lstStyle/>
          <a:p>
            <a:pPr latinLnBrk="0">
              <a:lnSpc>
                <a:spcPct val="150000"/>
              </a:lnSpc>
            </a:pPr>
            <a:r>
              <a:rPr lang="en-US" altLang="ko-KR" dirty="0" smtClean="0"/>
              <a:t>2017. 2 : </a:t>
            </a:r>
            <a:r>
              <a:rPr lang="en-US" altLang="ko-KR" dirty="0" err="1" smtClean="0"/>
              <a:t>Lotte</a:t>
            </a:r>
            <a:r>
              <a:rPr lang="en-US" altLang="ko-KR" dirty="0" smtClean="0"/>
              <a:t> World Tower</a:t>
            </a:r>
          </a:p>
          <a:p>
            <a:pPr lvl="1" latinLnBrk="0">
              <a:lnSpc>
                <a:spcPct val="150000"/>
              </a:lnSpc>
            </a:pPr>
            <a:r>
              <a:rPr lang="en-US" altLang="ko-KR" dirty="0" smtClean="0"/>
              <a:t>B6 / 123 FL, </a:t>
            </a:r>
            <a:r>
              <a:rPr lang="ko-KR" altLang="en-US" dirty="0" smtClean="0"/>
              <a:t> </a:t>
            </a:r>
            <a:r>
              <a:rPr lang="en-US" altLang="ko-KR" dirty="0" smtClean="0"/>
              <a:t>555m</a:t>
            </a:r>
          </a:p>
          <a:p>
            <a:pPr lvl="1" latinLnBrk="0">
              <a:lnSpc>
                <a:spcPct val="150000"/>
              </a:lnSpc>
            </a:pPr>
            <a:r>
              <a:rPr lang="en-US" altLang="ko-KR" dirty="0" smtClean="0"/>
              <a:t>Currently </a:t>
            </a:r>
            <a:r>
              <a:rPr lang="en-US" altLang="ko-KR" dirty="0"/>
              <a:t>the tallest building in Korea</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2000s (2001~  )</a:t>
            </a:r>
            <a:endParaRPr lang="ko-KR" altLang="en-US" dirty="0"/>
          </a:p>
        </p:txBody>
      </p:sp>
      <p:pic>
        <p:nvPicPr>
          <p:cNvPr id="4" name="그림 3"/>
          <p:cNvPicPr>
            <a:picLocks noChangeAspect="1"/>
          </p:cNvPicPr>
          <p:nvPr/>
        </p:nvPicPr>
        <p:blipFill>
          <a:blip r:embed="rId2"/>
          <a:stretch>
            <a:fillRect/>
          </a:stretch>
        </p:blipFill>
        <p:spPr>
          <a:xfrm>
            <a:off x="5796409" y="2570361"/>
            <a:ext cx="4239083" cy="3960196"/>
          </a:xfrm>
          <a:prstGeom prst="rect">
            <a:avLst/>
          </a:prstGeom>
        </p:spPr>
      </p:pic>
      <p:pic>
        <p:nvPicPr>
          <p:cNvPr id="4098" name="Picture 2" descr="https://dimg.donga.com/egc/CDB/SHINDONGA/Article/14/90/86/14/149086142685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23" y="2574540"/>
            <a:ext cx="5132556" cy="3956016"/>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631825" y="6733349"/>
            <a:ext cx="5346700" cy="215444"/>
          </a:xfrm>
          <a:prstGeom prst="rect">
            <a:avLst/>
          </a:prstGeom>
        </p:spPr>
        <p:txBody>
          <a:bodyPr>
            <a:spAutoFit/>
          </a:bodyPr>
          <a:lstStyle/>
          <a:p>
            <a:r>
              <a:rPr lang="ko-KR" altLang="en-US" sz="800" dirty="0"/>
              <a:t>https://dimg.donga.com/egc/CDB/SHINDONGA/Article/14/90/86/14/1490861426859.jpg</a:t>
            </a:r>
          </a:p>
        </p:txBody>
      </p:sp>
      <p:sp>
        <p:nvSpPr>
          <p:cNvPr id="7" name="직사각형 6"/>
          <p:cNvSpPr/>
          <p:nvPr/>
        </p:nvSpPr>
        <p:spPr>
          <a:xfrm>
            <a:off x="5760621" y="6733349"/>
            <a:ext cx="5346700" cy="215444"/>
          </a:xfrm>
          <a:prstGeom prst="rect">
            <a:avLst/>
          </a:prstGeom>
        </p:spPr>
        <p:txBody>
          <a:bodyPr>
            <a:spAutoFit/>
          </a:bodyPr>
          <a:lstStyle/>
          <a:p>
            <a:r>
              <a:rPr lang="ko-KR" altLang="en-US" sz="800" dirty="0"/>
              <a:t>https://www.hankyung.com/economy/article/2020072092451</a:t>
            </a:r>
          </a:p>
        </p:txBody>
      </p:sp>
    </p:spTree>
    <p:extLst>
      <p:ext uri="{BB962C8B-B14F-4D97-AF65-F5344CB8AC3E}">
        <p14:creationId xmlns:p14="http://schemas.microsoft.com/office/powerpoint/2010/main" val="35452102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86229" y="1080331"/>
            <a:ext cx="10401762" cy="6277905"/>
          </a:xfrm>
        </p:spPr>
        <p:txBody>
          <a:bodyPr/>
          <a:lstStyle/>
          <a:p>
            <a:pPr latinLnBrk="0"/>
            <a:r>
              <a:rPr lang="en-US" altLang="ko-KR" dirty="0"/>
              <a:t>Fire in </a:t>
            </a:r>
            <a:r>
              <a:rPr lang="en-US" altLang="ko-KR" dirty="0" err="1"/>
              <a:t>Icheon</a:t>
            </a:r>
            <a:r>
              <a:rPr lang="en-US" altLang="ko-KR" dirty="0"/>
              <a:t> Refrigerated Warehouse</a:t>
            </a:r>
            <a:endParaRPr lang="en-US" altLang="ko-KR" dirty="0" smtClean="0"/>
          </a:p>
        </p:txBody>
      </p:sp>
      <p:graphicFrame>
        <p:nvGraphicFramePr>
          <p:cNvPr id="4" name="표 3"/>
          <p:cNvGraphicFramePr>
            <a:graphicFrameLocks noGrp="1"/>
          </p:cNvGraphicFramePr>
          <p:nvPr>
            <p:extLst>
              <p:ext uri="{D42A27DB-BD31-4B8C-83A1-F6EECF244321}">
                <p14:modId xmlns:p14="http://schemas.microsoft.com/office/powerpoint/2010/main" val="3626440011"/>
              </p:ext>
            </p:extLst>
          </p:nvPr>
        </p:nvGraphicFramePr>
        <p:xfrm>
          <a:off x="537883" y="1548383"/>
          <a:ext cx="9505056" cy="1908879"/>
        </p:xfrm>
        <a:graphic>
          <a:graphicData uri="http://schemas.openxmlformats.org/drawingml/2006/table">
            <a:tbl>
              <a:tblPr/>
              <a:tblGrid>
                <a:gridCol w="2715730">
                  <a:extLst>
                    <a:ext uri="{9D8B030D-6E8A-4147-A177-3AD203B41FA5}">
                      <a16:colId xmlns:a16="http://schemas.microsoft.com/office/drawing/2014/main" val="2534123220"/>
                    </a:ext>
                  </a:extLst>
                </a:gridCol>
                <a:gridCol w="6789326">
                  <a:extLst>
                    <a:ext uri="{9D8B030D-6E8A-4147-A177-3AD203B41FA5}">
                      <a16:colId xmlns:a16="http://schemas.microsoft.com/office/drawing/2014/main" val="3430058727"/>
                    </a:ext>
                  </a:extLst>
                </a:gridCol>
              </a:tblGrid>
              <a:tr h="441983">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u="none" strike="noStrike" dirty="0" smtClean="0">
                          <a:solidFill>
                            <a:schemeClr val="tx1"/>
                          </a:solidFill>
                          <a:effectLst/>
                          <a:latin typeface="Arial" panose="020B0604020202020204" pitchFamily="34" charset="0"/>
                          <a:cs typeface="Arial" panose="020B0604020202020204" pitchFamily="34" charset="0"/>
                        </a:rPr>
                        <a:t>January 7, 2008</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441983">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Misfire caused by welding sparks</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529636">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Total burnout of the building</a:t>
                      </a:r>
                    </a:p>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40 dead, 9 injured</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441983">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ko-KR" altLang="en-US" sz="1600" dirty="0" smtClean="0">
                          <a:solidFill>
                            <a:schemeClr val="tx1"/>
                          </a:solidFill>
                          <a:effectLst/>
                          <a:latin typeface="Arial" panose="020B0604020202020204" pitchFamily="34" charset="0"/>
                          <a:cs typeface="Arial" panose="020B0604020202020204" pitchFamily="34" charset="0"/>
                        </a:rPr>
                        <a:t> </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6146" name="Picture 2" descr="https://t1.daumcdn.net/cfile/blog/165D4C594DF7931C2B"/>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6720" y="3786240"/>
            <a:ext cx="4500000" cy="270000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5526720" y="6481511"/>
            <a:ext cx="3384376" cy="215444"/>
          </a:xfrm>
          <a:prstGeom prst="rect">
            <a:avLst/>
          </a:prstGeom>
        </p:spPr>
        <p:txBody>
          <a:bodyPr wrap="square">
            <a:spAutoFit/>
          </a:bodyPr>
          <a:lstStyle/>
          <a:p>
            <a:r>
              <a:rPr lang="ko-KR" altLang="en-US" sz="800" dirty="0"/>
              <a:t>https://t1.daumcdn.net/cfile/blog/165D4C594DF7931C2B</a:t>
            </a:r>
          </a:p>
        </p:txBody>
      </p:sp>
      <p:sp>
        <p:nvSpPr>
          <p:cNvPr id="7" name="직사각형 6"/>
          <p:cNvSpPr/>
          <p:nvPr/>
        </p:nvSpPr>
        <p:spPr>
          <a:xfrm>
            <a:off x="537883" y="6481511"/>
            <a:ext cx="4500000" cy="215444"/>
          </a:xfrm>
          <a:prstGeom prst="rect">
            <a:avLst/>
          </a:prstGeom>
        </p:spPr>
        <p:txBody>
          <a:bodyPr wrap="square">
            <a:spAutoFit/>
          </a:bodyPr>
          <a:lstStyle/>
          <a:p>
            <a:r>
              <a:rPr lang="ko-KR" altLang="en-US" sz="800" dirty="0"/>
              <a:t>http://www.fpn119.co.kr/imgdata/fpn119_co_kr/200812/200812235505875.jpg</a:t>
            </a:r>
          </a:p>
        </p:txBody>
      </p:sp>
      <p:pic>
        <p:nvPicPr>
          <p:cNvPr id="6150" name="Picture 6" descr="FPN-소방방재신문] 2008년 두 번의 물류창고 화재 그 후…"/>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883" y="3786240"/>
            <a:ext cx="4500000" cy="2700000"/>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spTree>
    <p:extLst>
      <p:ext uri="{BB962C8B-B14F-4D97-AF65-F5344CB8AC3E}">
        <p14:creationId xmlns:p14="http://schemas.microsoft.com/office/powerpoint/2010/main" val="38875445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marL="265113" lvl="1" indent="-265113" latinLnBrk="0">
              <a:buFont typeface="Wingdings" pitchFamily="2" charset="2"/>
              <a:buChar char="§"/>
            </a:pPr>
            <a:r>
              <a:rPr lang="en-US" altLang="ko-KR" sz="1800" b="1" dirty="0" smtClean="0"/>
              <a:t>In 2014, </a:t>
            </a:r>
            <a:r>
              <a:rPr lang="en-US" altLang="ko-KR" sz="1800" b="1" dirty="0" err="1"/>
              <a:t>Gyeongju</a:t>
            </a:r>
            <a:r>
              <a:rPr lang="en-US" altLang="ko-KR" sz="1800" b="1" dirty="0"/>
              <a:t> Mauna Resort Gym Collapse Accident</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2316861195"/>
              </p:ext>
            </p:extLst>
          </p:nvPr>
        </p:nvGraphicFramePr>
        <p:xfrm>
          <a:off x="512456" y="1584387"/>
          <a:ext cx="9505056" cy="2404650"/>
        </p:xfrm>
        <a:graphic>
          <a:graphicData uri="http://schemas.openxmlformats.org/drawingml/2006/table">
            <a:tbl>
              <a:tblPr/>
              <a:tblGrid>
                <a:gridCol w="2277960">
                  <a:extLst>
                    <a:ext uri="{9D8B030D-6E8A-4147-A177-3AD203B41FA5}">
                      <a16:colId xmlns:a16="http://schemas.microsoft.com/office/drawing/2014/main" val="2534123220"/>
                    </a:ext>
                  </a:extLst>
                </a:gridCol>
                <a:gridCol w="7227096">
                  <a:extLst>
                    <a:ext uri="{9D8B030D-6E8A-4147-A177-3AD203B41FA5}">
                      <a16:colId xmlns:a16="http://schemas.microsoft.com/office/drawing/2014/main" val="3430058727"/>
                    </a:ext>
                  </a:extLst>
                </a:gridCol>
              </a:tblGrid>
              <a:tr h="37555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algn="l"/>
                      <a:r>
                        <a:rPr lang="en-US" altLang="ko-KR" sz="1600" u="none" strike="noStrike" dirty="0" smtClean="0">
                          <a:solidFill>
                            <a:schemeClr val="tx1"/>
                          </a:solidFill>
                          <a:effectLst/>
                          <a:latin typeface="Arial" panose="020B0604020202020204" pitchFamily="34" charset="0"/>
                          <a:cs typeface="Arial" panose="020B0604020202020204" pitchFamily="34" charset="0"/>
                        </a:rPr>
                        <a:t>February 17, 2014</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826534">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Arial" panose="020B0604020202020204" pitchFamily="34" charset="0"/>
                        <a:buChar char="•"/>
                      </a:pPr>
                      <a:r>
                        <a:rPr lang="en-US" altLang="ko-KR" sz="1600" dirty="0" smtClean="0">
                          <a:solidFill>
                            <a:schemeClr val="tx1"/>
                          </a:solidFill>
                          <a:effectLst/>
                          <a:latin typeface="Arial" panose="020B0604020202020204" pitchFamily="34" charset="0"/>
                          <a:cs typeface="Arial" panose="020B0604020202020204" pitchFamily="34" charset="0"/>
                        </a:rPr>
                        <a:t>Use of PEB method to finish with sandwich panel on the steel structure of the gym</a:t>
                      </a:r>
                    </a:p>
                    <a:p>
                      <a:pPr marL="285750" indent="-285750" algn="l">
                        <a:buFont typeface="Arial" panose="020B0604020202020204" pitchFamily="34" charset="0"/>
                        <a:buChar char="•"/>
                      </a:pPr>
                      <a:r>
                        <a:rPr lang="en-US" altLang="ko-KR" sz="1600" dirty="0" smtClean="0">
                          <a:solidFill>
                            <a:schemeClr val="tx1"/>
                          </a:solidFill>
                          <a:effectLst/>
                          <a:latin typeface="Arial" panose="020B0604020202020204" pitchFamily="34" charset="0"/>
                          <a:cs typeface="Arial" panose="020B0604020202020204" pitchFamily="34" charset="0"/>
                        </a:rPr>
                        <a:t>Heavy snow: The snow load standard itself was low, and the snow removal work was insufficient.</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450034">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Arial" panose="020B0604020202020204" pitchFamily="34" charset="0"/>
                        <a:buChar char="•"/>
                      </a:pPr>
                      <a:r>
                        <a:rPr lang="en-US" altLang="ko-KR" sz="1600" dirty="0" smtClean="0">
                          <a:solidFill>
                            <a:schemeClr val="tx1"/>
                          </a:solidFill>
                          <a:effectLst/>
                          <a:latin typeface="Arial" panose="020B0604020202020204" pitchFamily="34" charset="0"/>
                          <a:cs typeface="Arial" panose="020B0604020202020204" pitchFamily="34" charset="0"/>
                        </a:rPr>
                        <a:t>Building collapse</a:t>
                      </a:r>
                    </a:p>
                    <a:p>
                      <a:pPr marL="285750" indent="-285750" algn="l">
                        <a:buFont typeface="Arial" panose="020B0604020202020204" pitchFamily="34" charset="0"/>
                        <a:buChar char="•"/>
                      </a:pPr>
                      <a:r>
                        <a:rPr lang="en-US" altLang="ko-KR" sz="1600" dirty="0" smtClean="0">
                          <a:solidFill>
                            <a:schemeClr val="tx1"/>
                          </a:solidFill>
                          <a:effectLst/>
                          <a:latin typeface="Arial" panose="020B0604020202020204" pitchFamily="34" charset="0"/>
                          <a:cs typeface="Arial" panose="020B0604020202020204" pitchFamily="34" charset="0"/>
                        </a:rPr>
                        <a:t>10 dead, 124 injured</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37555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Arial" panose="020B0604020202020204" pitchFamily="34" charset="0"/>
                        <a:buChar char="•"/>
                      </a:pPr>
                      <a:r>
                        <a:rPr lang="ko-KR" altLang="en-US" sz="1600" dirty="0" smtClean="0">
                          <a:solidFill>
                            <a:schemeClr val="tx1"/>
                          </a:solidFill>
                          <a:effectLst/>
                          <a:latin typeface="Arial" panose="020B0604020202020204" pitchFamily="34" charset="0"/>
                          <a:cs typeface="Arial" panose="020B0604020202020204" pitchFamily="34" charset="0"/>
                        </a:rPr>
                        <a:t> </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2050" name="Picture 2" descr="기사 대표 이미지:리조트 붕괴…체육관 총공사비 4억 원 밝혀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077" y="4182830"/>
            <a:ext cx="5539795" cy="3113365"/>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6905440" y="7080751"/>
            <a:ext cx="3456384" cy="215444"/>
          </a:xfrm>
          <a:prstGeom prst="rect">
            <a:avLst/>
          </a:prstGeom>
        </p:spPr>
        <p:txBody>
          <a:bodyPr wrap="square">
            <a:spAutoFit/>
          </a:bodyPr>
          <a:lstStyle/>
          <a:p>
            <a:r>
              <a:rPr lang="ko-KR" altLang="en-US" sz="800" dirty="0"/>
              <a:t>https://news.sbs.co.kr/news/endPage.do?news_id=N1002264872</a:t>
            </a:r>
          </a:p>
        </p:txBody>
      </p:sp>
      <p:sp>
        <p:nvSpPr>
          <p:cNvPr id="8"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spTree>
    <p:extLst>
      <p:ext uri="{BB962C8B-B14F-4D97-AF65-F5344CB8AC3E}">
        <p14:creationId xmlns:p14="http://schemas.microsoft.com/office/powerpoint/2010/main" val="33282259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162124" y="1044327"/>
            <a:ext cx="10401762" cy="6277905"/>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a:t>Sewol ferry sinking</a:t>
            </a:r>
          </a:p>
        </p:txBody>
      </p:sp>
      <p:graphicFrame>
        <p:nvGraphicFramePr>
          <p:cNvPr id="4" name="표 3"/>
          <p:cNvGraphicFramePr>
            <a:graphicFrameLocks noGrp="1"/>
          </p:cNvGraphicFramePr>
          <p:nvPr>
            <p:extLst>
              <p:ext uri="{D42A27DB-BD31-4B8C-83A1-F6EECF244321}">
                <p14:modId xmlns:p14="http://schemas.microsoft.com/office/powerpoint/2010/main" val="1997824059"/>
              </p:ext>
            </p:extLst>
          </p:nvPr>
        </p:nvGraphicFramePr>
        <p:xfrm>
          <a:off x="506062" y="1512379"/>
          <a:ext cx="9505056" cy="2196244"/>
        </p:xfrm>
        <a:graphic>
          <a:graphicData uri="http://schemas.openxmlformats.org/drawingml/2006/table">
            <a:tbl>
              <a:tblPr/>
              <a:tblGrid>
                <a:gridCol w="2333676">
                  <a:extLst>
                    <a:ext uri="{9D8B030D-6E8A-4147-A177-3AD203B41FA5}">
                      <a16:colId xmlns:a16="http://schemas.microsoft.com/office/drawing/2014/main" val="2534123220"/>
                    </a:ext>
                  </a:extLst>
                </a:gridCol>
                <a:gridCol w="7171380">
                  <a:extLst>
                    <a:ext uri="{9D8B030D-6E8A-4147-A177-3AD203B41FA5}">
                      <a16:colId xmlns:a16="http://schemas.microsoft.com/office/drawing/2014/main" val="3430058727"/>
                    </a:ext>
                  </a:extLst>
                </a:gridCol>
              </a:tblGrid>
              <a:tr h="122685">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u="none" strike="noStrike" dirty="0" smtClean="0">
                          <a:solidFill>
                            <a:schemeClr val="tx1"/>
                          </a:solidFill>
                          <a:effectLst/>
                          <a:latin typeface="Arial" panose="020B0604020202020204" pitchFamily="34" charset="0"/>
                          <a:cs typeface="Arial" panose="020B0604020202020204" pitchFamily="34" charset="0"/>
                        </a:rPr>
                        <a:t>April</a:t>
                      </a:r>
                      <a:r>
                        <a:rPr lang="ko-KR" altLang="en-US" sz="1600" u="none" strike="noStrike" dirty="0" smtClean="0">
                          <a:solidFill>
                            <a:schemeClr val="tx1"/>
                          </a:solidFill>
                          <a:effectLst/>
                          <a:latin typeface="Arial" panose="020B0604020202020204" pitchFamily="34" charset="0"/>
                          <a:cs typeface="Arial" panose="020B0604020202020204" pitchFamily="34" charset="0"/>
                        </a:rPr>
                        <a:t> </a:t>
                      </a:r>
                      <a:r>
                        <a:rPr lang="en-US" altLang="ko-KR" sz="1600" u="none" strike="noStrike" dirty="0" smtClean="0">
                          <a:solidFill>
                            <a:schemeClr val="tx1"/>
                          </a:solidFill>
                          <a:effectLst/>
                          <a:latin typeface="Arial" panose="020B0604020202020204" pitchFamily="34" charset="0"/>
                          <a:cs typeface="Arial" panose="020B0604020202020204" pitchFamily="34" charset="0"/>
                        </a:rPr>
                        <a:t>16,</a:t>
                      </a:r>
                      <a:r>
                        <a:rPr lang="en-US" altLang="ko-KR" sz="1600" u="none" strike="noStrike" baseline="0" dirty="0" smtClean="0">
                          <a:solidFill>
                            <a:schemeClr val="tx1"/>
                          </a:solidFill>
                          <a:effectLst/>
                          <a:latin typeface="Arial" panose="020B0604020202020204" pitchFamily="34" charset="0"/>
                          <a:cs typeface="Arial" panose="020B0604020202020204" pitchFamily="34" charset="0"/>
                        </a:rPr>
                        <a:t> </a:t>
                      </a:r>
                      <a:r>
                        <a:rPr lang="en-US" altLang="ko-KR" sz="1600" u="none" strike="noStrike" dirty="0" smtClean="0">
                          <a:solidFill>
                            <a:schemeClr val="tx1"/>
                          </a:solidFill>
                          <a:effectLst/>
                          <a:latin typeface="Arial" panose="020B0604020202020204" pitchFamily="34" charset="0"/>
                          <a:cs typeface="Arial" panose="020B0604020202020204" pitchFamily="34" charset="0"/>
                        </a:rPr>
                        <a:t>2014</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48645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Lack of stability due to vessel extension, overload, rapid change of route, etc.</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488096">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Ferry sinking</a:t>
                      </a:r>
                    </a:p>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299 dead, 5 missing</a:t>
                      </a:r>
                      <a:endParaRPr lang="ko-KR" altLang="en-US" sz="1600"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691294">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b="1" dirty="0" smtClean="0">
                          <a:solidFill>
                            <a:schemeClr val="tx1"/>
                          </a:solidFill>
                          <a:effectLst/>
                          <a:latin typeface="Arial" panose="020B0604020202020204" pitchFamily="34" charset="0"/>
                          <a:cs typeface="Arial" panose="020B0604020202020204" pitchFamily="34" charset="0"/>
                        </a:rPr>
                        <a:t>A reminder to strengthen the safety system for society in general in Korea</a:t>
                      </a:r>
                      <a:endParaRPr lang="ko-KR" altLang="en-US" sz="1600" b="1" dirty="0">
                        <a:solidFill>
                          <a:schemeClr val="tx1"/>
                        </a:solidFill>
                        <a:effectLst/>
                        <a:latin typeface="Arial" panose="020B0604020202020204" pitchFamily="34" charset="0"/>
                        <a:cs typeface="Arial" panose="020B0604020202020204" pitchFamily="34" charset="0"/>
                      </a:endParaRPr>
                    </a:p>
                  </a:txBody>
                  <a:tcPr marL="95250" marR="9525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1030" name="Picture 6" descr="attachment/세월호/i..."/>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2164" y="3937615"/>
            <a:ext cx="4320000" cy="270000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522164" y="6661531"/>
            <a:ext cx="4320000" cy="215444"/>
          </a:xfrm>
          <a:prstGeom prst="rect">
            <a:avLst/>
          </a:prstGeom>
        </p:spPr>
        <p:txBody>
          <a:bodyPr wrap="square">
            <a:spAutoFit/>
          </a:bodyPr>
          <a:lstStyle/>
          <a:p>
            <a:r>
              <a:rPr lang="ko-KR" altLang="en-US" sz="800" dirty="0"/>
              <a:t>https://namu.wiki/w/%EC%84%B8%EC%9B%94%ED%98%B8</a:t>
            </a:r>
          </a:p>
        </p:txBody>
      </p:sp>
      <p:pic>
        <p:nvPicPr>
          <p:cNvPr id="1032" name="Picture 8" descr="세월호 구상권 첫 인정…法 “유병언 자녀들 1700억 내라” : 뉴스 : 동아일보"/>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0736" y="3938806"/>
            <a:ext cx="4319997" cy="27000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5691121" y="6616331"/>
            <a:ext cx="4248472" cy="215444"/>
          </a:xfrm>
          <a:prstGeom prst="rect">
            <a:avLst/>
          </a:prstGeom>
        </p:spPr>
        <p:txBody>
          <a:bodyPr wrap="square">
            <a:spAutoFit/>
          </a:bodyPr>
          <a:lstStyle/>
          <a:p>
            <a:r>
              <a:rPr lang="ko-KR" altLang="en-US" sz="800" dirty="0"/>
              <a:t>https://www.donga.com/news/Society/article/all/20200117/99266838/1</a:t>
            </a:r>
          </a:p>
        </p:txBody>
      </p:sp>
      <p:sp>
        <p:nvSpPr>
          <p:cNvPr id="10"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spTree>
    <p:extLst>
      <p:ext uri="{BB962C8B-B14F-4D97-AF65-F5344CB8AC3E}">
        <p14:creationId xmlns:p14="http://schemas.microsoft.com/office/powerpoint/2010/main" val="7045071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marL="265113" lvl="1" indent="-265113" latinLnBrk="0">
              <a:buFont typeface="Wingdings" pitchFamily="2" charset="2"/>
              <a:buChar char="§"/>
            </a:pPr>
            <a:r>
              <a:rPr lang="en-US" altLang="ko-KR" sz="1800" b="1" dirty="0"/>
              <a:t>Earthquake</a:t>
            </a:r>
            <a:r>
              <a:rPr lang="ko-KR" altLang="en-US" sz="1800" b="1" dirty="0" smtClean="0"/>
              <a:t>                                      </a:t>
            </a:r>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3179281869"/>
              </p:ext>
            </p:extLst>
          </p:nvPr>
        </p:nvGraphicFramePr>
        <p:xfrm>
          <a:off x="512456" y="1584387"/>
          <a:ext cx="9334746" cy="2185863"/>
        </p:xfrm>
        <a:graphic>
          <a:graphicData uri="http://schemas.openxmlformats.org/drawingml/2006/table">
            <a:tbl>
              <a:tblPr/>
              <a:tblGrid>
                <a:gridCol w="2385972">
                  <a:extLst>
                    <a:ext uri="{9D8B030D-6E8A-4147-A177-3AD203B41FA5}">
                      <a16:colId xmlns:a16="http://schemas.microsoft.com/office/drawing/2014/main" val="2534123220"/>
                    </a:ext>
                  </a:extLst>
                </a:gridCol>
                <a:gridCol w="3474387">
                  <a:extLst>
                    <a:ext uri="{9D8B030D-6E8A-4147-A177-3AD203B41FA5}">
                      <a16:colId xmlns:a16="http://schemas.microsoft.com/office/drawing/2014/main" val="3430058727"/>
                    </a:ext>
                  </a:extLst>
                </a:gridCol>
                <a:gridCol w="3474387">
                  <a:extLst>
                    <a:ext uri="{9D8B030D-6E8A-4147-A177-3AD203B41FA5}">
                      <a16:colId xmlns:a16="http://schemas.microsoft.com/office/drawing/2014/main" val="1800601485"/>
                    </a:ext>
                  </a:extLst>
                </a:gridCol>
              </a:tblGrid>
              <a:tr h="3185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Location</a:t>
                      </a:r>
                      <a:endParaRPr lang="ko-KR" altLang="en-US" sz="1600" b="0" dirty="0">
                        <a:solidFill>
                          <a:schemeClr val="bg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b="1" dirty="0" err="1" smtClean="0">
                          <a:latin typeface="Arial" panose="020B0604020202020204" pitchFamily="34" charset="0"/>
                          <a:cs typeface="Arial" panose="020B0604020202020204" pitchFamily="34" charset="0"/>
                        </a:rPr>
                        <a:t>Gyeongju</a:t>
                      </a: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285750" indent="-285750" algn="l">
                        <a:buFont typeface="Wingdings" panose="05000000000000000000" pitchFamily="2" charset="2"/>
                        <a:buChar char="§"/>
                      </a:pPr>
                      <a:r>
                        <a:rPr lang="en-US" altLang="ko-KR" sz="1600" b="1" dirty="0" smtClean="0">
                          <a:latin typeface="Arial" panose="020B0604020202020204" pitchFamily="34" charset="0"/>
                          <a:cs typeface="Arial" panose="020B0604020202020204" pitchFamily="34" charset="0"/>
                        </a:rPr>
                        <a:t>Pohang</a:t>
                      </a: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87918419"/>
                  </a:ext>
                </a:extLst>
              </a:tr>
              <a:tr h="3185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Date of occurrence</a:t>
                      </a:r>
                      <a:endParaRPr lang="ko-KR" altLang="en-US" sz="1600" b="0" dirty="0">
                        <a:solidFill>
                          <a:schemeClr val="bg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u="none" strike="noStrike" dirty="0" smtClean="0">
                          <a:solidFill>
                            <a:schemeClr val="tx1"/>
                          </a:solidFill>
                          <a:effectLst/>
                          <a:latin typeface="Arial" panose="020B0604020202020204" pitchFamily="34" charset="0"/>
                          <a:cs typeface="Arial" panose="020B0604020202020204" pitchFamily="34" charset="0"/>
                        </a:rPr>
                        <a:t>September 12, 2016</a:t>
                      </a: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285750" indent="-285750" algn="l">
                        <a:buFont typeface="Wingdings" panose="05000000000000000000" pitchFamily="2" charset="2"/>
                        <a:buChar char="§"/>
                      </a:pPr>
                      <a:r>
                        <a:rPr lang="en-US" altLang="ko-KR" sz="1600" u="none" strike="noStrike" dirty="0" smtClean="0">
                          <a:solidFill>
                            <a:schemeClr val="tx1"/>
                          </a:solidFill>
                          <a:effectLst/>
                          <a:latin typeface="Arial" panose="020B0604020202020204" pitchFamily="34" charset="0"/>
                          <a:cs typeface="Arial" panose="020B0604020202020204" pitchFamily="34" charset="0"/>
                        </a:rPr>
                        <a:t>November 15, 2017</a:t>
                      </a: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645261334"/>
                  </a:ext>
                </a:extLst>
              </a:tr>
              <a:tr h="318567">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Causes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Richter 5.8 magnitude earthquake</a:t>
                      </a: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285750" marR="0" lvl="0" indent="-285750" algn="l" defTabSz="1043056" rtl="0" eaLnBrk="1" fontAlgn="auto" latinLnBrk="1" hangingPunct="1">
                        <a:lnSpc>
                          <a:spcPct val="100000"/>
                        </a:lnSpc>
                        <a:spcBef>
                          <a:spcPts val="0"/>
                        </a:spcBef>
                        <a:spcAft>
                          <a:spcPts val="0"/>
                        </a:spcAft>
                        <a:buClrTx/>
                        <a:buSzTx/>
                        <a:buFont typeface="Wingdings" panose="05000000000000000000" pitchFamily="2" charset="2"/>
                        <a:buChar char="§"/>
                        <a:tabLst/>
                        <a:defRPr/>
                      </a:pPr>
                      <a:r>
                        <a:rPr lang="en-US" altLang="ko-KR" sz="1600" dirty="0" smtClean="0">
                          <a:solidFill>
                            <a:schemeClr val="tx1"/>
                          </a:solidFill>
                          <a:effectLst/>
                          <a:latin typeface="Arial" panose="020B0604020202020204" pitchFamily="34" charset="0"/>
                          <a:cs typeface="Arial" panose="020B0604020202020204" pitchFamily="34" charset="0"/>
                        </a:rPr>
                        <a:t>Richter 5.4 magnitude earthquake</a:t>
                      </a:r>
                      <a:endParaRPr lang="ko-KR" altLang="en-US" sz="1600" dirty="0" smtClean="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43337"/>
                  </a:ext>
                </a:extLst>
              </a:tr>
              <a:tr h="341823">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Harm</a:t>
                      </a:r>
                      <a:endParaRPr lang="ko-KR" altLang="en-US" sz="1600" b="0" dirty="0">
                        <a:solidFill>
                          <a:schemeClr val="bg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23 injured, property damage 11 billion won</a:t>
                      </a: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285750" indent="-285750" algn="l">
                        <a:buFont typeface="Wingdings" panose="05000000000000000000" pitchFamily="2" charset="2"/>
                        <a:buChar char="§"/>
                      </a:pPr>
                      <a:r>
                        <a:rPr lang="en-US" altLang="ko-KR" sz="1600" dirty="0" smtClean="0">
                          <a:solidFill>
                            <a:schemeClr val="tx1"/>
                          </a:solidFill>
                          <a:effectLst/>
                          <a:latin typeface="Arial" panose="020B0604020202020204" pitchFamily="34" charset="0"/>
                          <a:cs typeface="Arial" panose="020B0604020202020204" pitchFamily="34" charset="0"/>
                        </a:rPr>
                        <a:t>135 injured, Property damage 332.3 billion won</a:t>
                      </a:r>
                      <a:endParaRPr lang="ko-KR" altLang="en-US" sz="1600" dirty="0">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6509361"/>
                  </a:ext>
                </a:extLst>
              </a:tr>
              <a:tr h="341823">
                <a:tc>
                  <a:txBody>
                    <a:bodyPr/>
                    <a:lstStyle/>
                    <a:p>
                      <a:pPr algn="ctr"/>
                      <a:r>
                        <a:rPr lang="en-US" altLang="ko-KR" sz="1600" b="0" dirty="0" smtClean="0">
                          <a:solidFill>
                            <a:schemeClr val="bg1"/>
                          </a:solidFill>
                          <a:effectLst/>
                          <a:latin typeface="Arial" panose="020B0604020202020204" pitchFamily="34" charset="0"/>
                          <a:cs typeface="Arial" panose="020B0604020202020204" pitchFamily="34" charset="0"/>
                        </a:rPr>
                        <a:t>Measures</a:t>
                      </a:r>
                      <a:endParaRPr lang="ko-KR" altLang="en-US" sz="1600" b="0" dirty="0">
                        <a:solidFill>
                          <a:schemeClr val="bg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BC002D"/>
                    </a:solidFill>
                  </a:tcPr>
                </a:tc>
                <a:tc gridSpan="2">
                  <a:txBody>
                    <a:bodyPr/>
                    <a:lstStyle/>
                    <a:p>
                      <a:pPr marL="285750" indent="-285750" algn="ctr">
                        <a:buFont typeface="Wingdings" panose="05000000000000000000" pitchFamily="2" charset="2"/>
                        <a:buChar char="§"/>
                      </a:pPr>
                      <a:r>
                        <a:rPr lang="ko-KR" altLang="en-US" sz="1600" dirty="0" smtClean="0">
                          <a:solidFill>
                            <a:schemeClr val="tx1"/>
                          </a:solidFill>
                          <a:effectLst/>
                          <a:latin typeface="Arial" panose="020B0604020202020204" pitchFamily="34" charset="0"/>
                          <a:cs typeface="Arial" panose="020B0604020202020204" pitchFamily="34" charset="0"/>
                        </a:rPr>
                        <a:t> </a:t>
                      </a:r>
                      <a:r>
                        <a:rPr lang="en-US" altLang="ko-KR" sz="1600" b="1" dirty="0" smtClean="0">
                          <a:solidFill>
                            <a:schemeClr val="tx1"/>
                          </a:solidFill>
                          <a:effectLst/>
                          <a:latin typeface="Arial" panose="020B0604020202020204" pitchFamily="34" charset="0"/>
                          <a:cs typeface="Arial" panose="020B0604020202020204" pitchFamily="34" charset="0"/>
                        </a:rPr>
                        <a:t>Expansion of buildings subject to seismic design duty</a:t>
                      </a:r>
                      <a:endParaRPr lang="ko-KR" altLang="en-US" sz="1600" b="1"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hMerge="1">
                  <a:txBody>
                    <a:bodyPr/>
                    <a:lstStyle/>
                    <a:p>
                      <a:pPr marL="285750" marR="0" lvl="0" indent="-285750" algn="l" defTabSz="1043056" rtl="0" eaLnBrk="1" fontAlgn="auto" latinLnBrk="1" hangingPunct="1">
                        <a:lnSpc>
                          <a:spcPct val="100000"/>
                        </a:lnSpc>
                        <a:spcBef>
                          <a:spcPts val="0"/>
                        </a:spcBef>
                        <a:spcAft>
                          <a:spcPts val="0"/>
                        </a:spcAft>
                        <a:buClrTx/>
                        <a:buSzTx/>
                        <a:buFont typeface="Wingdings" panose="05000000000000000000" pitchFamily="2" charset="2"/>
                        <a:buChar char="§"/>
                        <a:tabLst/>
                        <a:defRPr/>
                      </a:pPr>
                      <a:endParaRPr lang="ko-KR" altLang="en-US" sz="1600" dirty="0">
                        <a:solidFill>
                          <a:schemeClr val="tx1"/>
                        </a:solidFill>
                        <a:effectLst/>
                        <a:latin typeface="Arial" panose="020B0604020202020204" pitchFamily="34" charset="0"/>
                        <a:cs typeface="Arial" panose="020B0604020202020204" pitchFamily="34" charset="0"/>
                      </a:endParaRPr>
                    </a:p>
                  </a:txBody>
                  <a:tcPr marL="72000" marR="72000" marT="47625" marB="47625"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461183"/>
                  </a:ext>
                </a:extLst>
              </a:tr>
            </a:tbl>
          </a:graphicData>
        </a:graphic>
      </p:graphicFrame>
      <p:pic>
        <p:nvPicPr>
          <p:cNvPr id="6" name="그림 5"/>
          <p:cNvPicPr preferRelativeResize="0">
            <a:picLocks/>
          </p:cNvPicPr>
          <p:nvPr/>
        </p:nvPicPr>
        <p:blipFill>
          <a:blip r:embed="rId2"/>
          <a:stretch>
            <a:fillRect/>
          </a:stretch>
        </p:blipFill>
        <p:spPr>
          <a:xfrm>
            <a:off x="5347202" y="3989918"/>
            <a:ext cx="4500000" cy="2700000"/>
          </a:xfrm>
          <a:prstGeom prst="rect">
            <a:avLst/>
          </a:prstGeom>
        </p:spPr>
      </p:pic>
      <p:sp>
        <p:nvSpPr>
          <p:cNvPr id="8" name="직사각형 7"/>
          <p:cNvSpPr/>
          <p:nvPr/>
        </p:nvSpPr>
        <p:spPr>
          <a:xfrm>
            <a:off x="5287110" y="6798410"/>
            <a:ext cx="4500000" cy="222351"/>
          </a:xfrm>
          <a:prstGeom prst="rect">
            <a:avLst/>
          </a:prstGeom>
        </p:spPr>
        <p:txBody>
          <a:bodyPr wrap="square">
            <a:spAutoFit/>
          </a:bodyPr>
          <a:lstStyle/>
          <a:p>
            <a:r>
              <a:rPr lang="ko-KR" altLang="en-US" sz="800" dirty="0"/>
              <a:t>https://blog.naver.com/ijtj7872/221156969217</a:t>
            </a:r>
          </a:p>
        </p:txBody>
      </p:sp>
      <p:sp>
        <p:nvSpPr>
          <p:cNvPr id="11"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pic>
        <p:nvPicPr>
          <p:cNvPr id="3" name="Picture 2" descr="&lt;규모 5.8 지진&gt; 대형 식당 천장 '와르르'"/>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444" y="4012616"/>
            <a:ext cx="4075001" cy="2714015"/>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527640" y="6821600"/>
            <a:ext cx="5346700" cy="215444"/>
          </a:xfrm>
          <a:prstGeom prst="rect">
            <a:avLst/>
          </a:prstGeom>
        </p:spPr>
        <p:txBody>
          <a:bodyPr>
            <a:spAutoFit/>
          </a:bodyPr>
          <a:lstStyle/>
          <a:p>
            <a:r>
              <a:rPr lang="ko-KR" altLang="en-US" sz="800" dirty="0"/>
              <a:t>https://img0.yna.co.kr/photo/yna/YH/2016/09/13/PYH2016091300680005200_P4.jpg</a:t>
            </a:r>
          </a:p>
        </p:txBody>
      </p:sp>
    </p:spTree>
    <p:extLst>
      <p:ext uri="{BB962C8B-B14F-4D97-AF65-F5344CB8AC3E}">
        <p14:creationId xmlns:p14="http://schemas.microsoft.com/office/powerpoint/2010/main" val="42880698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내용 개체 틀 1">
            <a:extLst>
              <a:ext uri="{FF2B5EF4-FFF2-40B4-BE49-F238E27FC236}">
                <a16:creationId xmlns:a16="http://schemas.microsoft.com/office/drawing/2014/main" id="{2CDFB446-047F-4125-A8BC-A70B2E84EE39}"/>
              </a:ext>
            </a:extLst>
          </p:cNvPr>
          <p:cNvSpPr txBox="1">
            <a:spLocks/>
          </p:cNvSpPr>
          <p:nvPr/>
        </p:nvSpPr>
        <p:spPr bwMode="auto">
          <a:xfrm>
            <a:off x="342144" y="1131057"/>
            <a:ext cx="6775491" cy="403458"/>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atinLnBrk="0"/>
            <a:r>
              <a:rPr kumimoji="0" lang="en-US" altLang="ko-KR" dirty="0"/>
              <a:t>Nationwide sinkhole (ground subsidence) occurrence</a:t>
            </a:r>
          </a:p>
        </p:txBody>
      </p:sp>
      <p:pic>
        <p:nvPicPr>
          <p:cNvPr id="2050" name="Picture 2" descr="http://newsimg.hankookilbo.com/2020/02/14/202002141818723340_3.jpg"/>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88" y="1643484"/>
            <a:ext cx="432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2" name="직사각형 1"/>
          <p:cNvSpPr/>
          <p:nvPr/>
        </p:nvSpPr>
        <p:spPr>
          <a:xfrm>
            <a:off x="756440" y="4177535"/>
            <a:ext cx="4301748" cy="215444"/>
          </a:xfrm>
          <a:prstGeom prst="rect">
            <a:avLst/>
          </a:prstGeom>
        </p:spPr>
        <p:txBody>
          <a:bodyPr wrap="square">
            <a:spAutoFit/>
          </a:bodyPr>
          <a:lstStyle/>
          <a:p>
            <a:r>
              <a:rPr lang="ko-KR" altLang="en-US" sz="800" dirty="0"/>
              <a:t>https://www.hankookilbo.com/News/Read/202002141818723340</a:t>
            </a:r>
          </a:p>
        </p:txBody>
      </p:sp>
      <p:pic>
        <p:nvPicPr>
          <p:cNvPr id="2054" name="Picture 6" descr="당진서 폭우로 생긴 싱크홀에 승용차 빠져 :: 공감언론 뉴시스통신사 ::"/>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440" y="4501571"/>
            <a:ext cx="432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5" name="직사각형 4"/>
          <p:cNvSpPr/>
          <p:nvPr/>
        </p:nvSpPr>
        <p:spPr>
          <a:xfrm>
            <a:off x="738188" y="7021571"/>
            <a:ext cx="4248472" cy="215444"/>
          </a:xfrm>
          <a:prstGeom prst="rect">
            <a:avLst/>
          </a:prstGeom>
        </p:spPr>
        <p:txBody>
          <a:bodyPr wrap="square">
            <a:spAutoFit/>
          </a:bodyPr>
          <a:lstStyle/>
          <a:p>
            <a:r>
              <a:rPr lang="ko-KR" altLang="en-US" sz="800" dirty="0"/>
              <a:t>https://newsis.com/view/?id=NISX20210901_0001567739</a:t>
            </a:r>
          </a:p>
        </p:txBody>
      </p:sp>
      <p:pic>
        <p:nvPicPr>
          <p:cNvPr id="2056" name="Picture 8" descr="구리 교문동 대형 싱크홀 발생…통행 제한 및 주민 대피령 | 한경닷컴"/>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0849" y="1261211"/>
            <a:ext cx="2340000" cy="2880000"/>
          </a:xfrm>
          <a:prstGeom prst="rect">
            <a:avLst/>
          </a:prstGeom>
          <a:noFill/>
          <a:extLst>
            <a:ext uri="{909E8E84-426E-40DD-AFC4-6F175D3DCCD1}">
              <a14:hiddenFill xmlns:a14="http://schemas.microsoft.com/office/drawing/2010/main">
                <a:solidFill>
                  <a:srgbClr val="FFFFFF"/>
                </a:solidFill>
              </a14:hiddenFill>
            </a:ext>
          </a:extLst>
        </p:spPr>
      </p:pic>
      <p:sp>
        <p:nvSpPr>
          <p:cNvPr id="6" name="직사각형 5"/>
          <p:cNvSpPr/>
          <p:nvPr/>
        </p:nvSpPr>
        <p:spPr>
          <a:xfrm>
            <a:off x="7450850" y="4105527"/>
            <a:ext cx="2340000" cy="338554"/>
          </a:xfrm>
          <a:prstGeom prst="rect">
            <a:avLst/>
          </a:prstGeom>
        </p:spPr>
        <p:txBody>
          <a:bodyPr wrap="square">
            <a:spAutoFit/>
          </a:bodyPr>
          <a:lstStyle/>
          <a:p>
            <a:r>
              <a:rPr lang="ko-KR" altLang="en-US" sz="800" dirty="0"/>
              <a:t>https://www.hankyung.com/society/article/2020082693117</a:t>
            </a:r>
          </a:p>
        </p:txBody>
      </p:sp>
      <p:pic>
        <p:nvPicPr>
          <p:cNvPr id="2058" name="Picture 10" descr="5일 경기도 의정부시 사패산 회룡사 입구에서 가로 세로 5m, 깊이 5m 크기의 땅꺼짐이 생겨 운행 중이던 지게차가 빠져 있다. [연합뉴스]"/>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1196" y="4492078"/>
            <a:ext cx="4320000" cy="2520000"/>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5383957" y="7012078"/>
            <a:ext cx="2880319" cy="215444"/>
          </a:xfrm>
          <a:prstGeom prst="rect">
            <a:avLst/>
          </a:prstGeom>
        </p:spPr>
        <p:txBody>
          <a:bodyPr wrap="square">
            <a:spAutoFit/>
          </a:bodyPr>
          <a:lstStyle/>
          <a:p>
            <a:r>
              <a:rPr lang="ko-KR" altLang="en-US" sz="800" dirty="0"/>
              <a:t>https://www.joongang.co.kr/article/22944761#home</a:t>
            </a:r>
          </a:p>
        </p:txBody>
      </p:sp>
      <p:sp>
        <p:nvSpPr>
          <p:cNvPr id="13"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spTree>
    <p:extLst>
      <p:ext uri="{BB962C8B-B14F-4D97-AF65-F5344CB8AC3E}">
        <p14:creationId xmlns:p14="http://schemas.microsoft.com/office/powerpoint/2010/main" val="42776667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86229" y="1116335"/>
            <a:ext cx="10401762" cy="6277905"/>
          </a:xfrm>
        </p:spPr>
        <p:txBody>
          <a:bodyPr/>
          <a:lstStyle/>
          <a:p>
            <a:pPr lvl="1" fontAlgn="ctr" latinLnBrk="0">
              <a:lnSpc>
                <a:spcPct val="150000"/>
              </a:lnSpc>
              <a:spcBef>
                <a:spcPts val="600"/>
              </a:spcBef>
            </a:pPr>
            <a:r>
              <a:rPr lang="en-US" altLang="ko-KR" b="1" dirty="0" smtClean="0"/>
              <a:t>1999. 3: </a:t>
            </a:r>
            <a:r>
              <a:rPr lang="en-US" altLang="ko-KR" b="1" dirty="0"/>
              <a:t>Introduction of the </a:t>
            </a:r>
            <a:r>
              <a:rPr lang="en-US" altLang="ko-KR" b="1" dirty="0" smtClean="0"/>
              <a:t>CM(construction management</a:t>
            </a:r>
          </a:p>
          <a:p>
            <a:pPr lvl="1" fontAlgn="ctr" latinLnBrk="0">
              <a:lnSpc>
                <a:spcPct val="150000"/>
              </a:lnSpc>
              <a:spcBef>
                <a:spcPts val="600"/>
              </a:spcBef>
            </a:pPr>
            <a:r>
              <a:rPr lang="en-US" altLang="ko-KR" dirty="0" smtClean="0"/>
              <a:t>2001</a:t>
            </a:r>
            <a:r>
              <a:rPr lang="en-US" altLang="ko-KR" dirty="0" smtClean="0"/>
              <a:t>. 12</a:t>
            </a:r>
            <a:r>
              <a:rPr lang="en-US" altLang="ko-KR" dirty="0"/>
              <a:t>: Systematized management of design documents to strengthen facility safety </a:t>
            </a:r>
            <a:r>
              <a:rPr lang="en-US" altLang="ko-KR" dirty="0" smtClean="0"/>
              <a:t>management</a:t>
            </a:r>
          </a:p>
          <a:p>
            <a:pPr lvl="1" fontAlgn="ctr" latinLnBrk="0">
              <a:lnSpc>
                <a:spcPct val="150000"/>
              </a:lnSpc>
              <a:spcBef>
                <a:spcPts val="600"/>
              </a:spcBef>
            </a:pPr>
            <a:r>
              <a:rPr lang="en-US" altLang="ko-KR" dirty="0" smtClean="0"/>
              <a:t>2008</a:t>
            </a:r>
            <a:r>
              <a:rPr lang="en-US" altLang="ko-KR" dirty="0"/>
              <a:t>. </a:t>
            </a:r>
            <a:r>
              <a:rPr lang="en-US" altLang="ko-KR" dirty="0" smtClean="0"/>
              <a:t>1: </a:t>
            </a:r>
            <a:r>
              <a:rPr lang="en-US" altLang="ko-KR" dirty="0"/>
              <a:t>Prevention of poor feasibility of large-scale national </a:t>
            </a:r>
            <a:r>
              <a:rPr lang="en-US" altLang="ko-KR" dirty="0" smtClean="0"/>
              <a:t>projects</a:t>
            </a:r>
          </a:p>
          <a:p>
            <a:pPr lvl="1" fontAlgn="ctr" latinLnBrk="0">
              <a:lnSpc>
                <a:spcPct val="150000"/>
              </a:lnSpc>
              <a:spcBef>
                <a:spcPts val="600"/>
              </a:spcBef>
            </a:pPr>
            <a:r>
              <a:rPr lang="en-US" altLang="ko-KR" dirty="0" smtClean="0"/>
              <a:t>2008</a:t>
            </a:r>
            <a:r>
              <a:rPr lang="en-US" altLang="ko-KR" dirty="0"/>
              <a:t>. </a:t>
            </a:r>
            <a:r>
              <a:rPr lang="en-US" altLang="ko-KR" dirty="0" smtClean="0"/>
              <a:t>8: </a:t>
            </a:r>
            <a:r>
              <a:rPr lang="en-US" altLang="ko-KR" dirty="0"/>
              <a:t>Reinforcement of the responsibility of construction participants for insolvency and safety accidents due to the increase in safety accidents and accidents at construction </a:t>
            </a:r>
            <a:r>
              <a:rPr lang="en-US" altLang="ko-KR" dirty="0" smtClean="0"/>
              <a:t>sites</a:t>
            </a:r>
          </a:p>
          <a:p>
            <a:pPr lvl="1" fontAlgn="ctr" latinLnBrk="0">
              <a:lnSpc>
                <a:spcPct val="150000"/>
              </a:lnSpc>
              <a:spcBef>
                <a:spcPts val="600"/>
              </a:spcBef>
            </a:pPr>
            <a:r>
              <a:rPr lang="en-US" altLang="ko-KR" dirty="0" smtClean="0"/>
              <a:t>2008: </a:t>
            </a:r>
            <a:r>
              <a:rPr lang="en-US" altLang="ko-KR" b="1" dirty="0"/>
              <a:t>Building Framework Act enacted: Acting as the parent law in the field of architecture. </a:t>
            </a:r>
            <a:r>
              <a:rPr lang="en-US" altLang="ko-KR" b="1" dirty="0" smtClean="0"/>
              <a:t>      </a:t>
            </a:r>
            <a:r>
              <a:rPr lang="en-US" altLang="ko-KR" sz="1400" dirty="0" smtClean="0"/>
              <a:t>Present </a:t>
            </a:r>
            <a:r>
              <a:rPr lang="en-US" altLang="ko-KR" sz="1400" dirty="0"/>
              <a:t>the goals, directions, outlines, etc. of national policies and systems in the field of architectural </a:t>
            </a:r>
            <a:r>
              <a:rPr lang="en-US" altLang="ko-KR" sz="1400" dirty="0" smtClean="0"/>
              <a:t>administration </a:t>
            </a:r>
          </a:p>
          <a:p>
            <a:pPr lvl="1" fontAlgn="ctr" latinLnBrk="0">
              <a:lnSpc>
                <a:spcPct val="150000"/>
              </a:lnSpc>
              <a:spcBef>
                <a:spcPts val="600"/>
              </a:spcBef>
            </a:pPr>
            <a:r>
              <a:rPr lang="en-US" altLang="ko-KR" dirty="0" smtClean="0"/>
              <a:t>2009</a:t>
            </a:r>
            <a:r>
              <a:rPr lang="en-US" altLang="ko-KR" dirty="0"/>
              <a:t>. 12: Reinforcement of career management for construction engineers to prevent insolvency and improve quality of construction </a:t>
            </a:r>
            <a:r>
              <a:rPr lang="en-US" altLang="ko-KR" dirty="0" smtClean="0"/>
              <a:t>work</a:t>
            </a:r>
          </a:p>
          <a:p>
            <a:pPr lvl="1" fontAlgn="ctr" latinLnBrk="0">
              <a:lnSpc>
                <a:spcPct val="150000"/>
              </a:lnSpc>
              <a:spcBef>
                <a:spcPts val="600"/>
              </a:spcBef>
            </a:pPr>
            <a:r>
              <a:rPr lang="en-US" altLang="ko-KR" dirty="0" smtClean="0"/>
              <a:t>2010</a:t>
            </a:r>
            <a:r>
              <a:rPr lang="en-US" altLang="ko-KR" dirty="0"/>
              <a:t>. </a:t>
            </a:r>
            <a:r>
              <a:rPr lang="en-US" altLang="ko-KR" dirty="0" smtClean="0"/>
              <a:t>1: </a:t>
            </a:r>
            <a:r>
              <a:rPr lang="en-US" altLang="ko-KR" dirty="0"/>
              <a:t>Reinforcement of ex post evaluation of public works by revision of implementation guidelines for ex post evaluation of construction </a:t>
            </a:r>
            <a:r>
              <a:rPr lang="en-US" altLang="ko-KR" dirty="0" smtClean="0"/>
              <a:t>works</a:t>
            </a:r>
          </a:p>
          <a:p>
            <a:pPr lvl="1" fontAlgn="ctr" latinLnBrk="0">
              <a:lnSpc>
                <a:spcPct val="150000"/>
              </a:lnSpc>
              <a:spcBef>
                <a:spcPts val="600"/>
              </a:spcBef>
            </a:pPr>
            <a:r>
              <a:rPr lang="en-US" altLang="ko-KR" dirty="0" smtClean="0"/>
              <a:t>2014: </a:t>
            </a:r>
            <a:r>
              <a:rPr lang="en-US" altLang="ko-KR" dirty="0"/>
              <a:t>Prevention of noise between households and floors, prevention of crime in buildings, reinforcement of material safety in indoor </a:t>
            </a:r>
            <a:r>
              <a:rPr lang="en-US" altLang="ko-KR" dirty="0" smtClean="0"/>
              <a:t>construction</a:t>
            </a:r>
          </a:p>
          <a:p>
            <a:pPr lvl="1" fontAlgn="ctr" latinLnBrk="0">
              <a:lnSpc>
                <a:spcPct val="150000"/>
              </a:lnSpc>
              <a:spcBef>
                <a:spcPts val="600"/>
              </a:spcBef>
            </a:pPr>
            <a:r>
              <a:rPr lang="en-US" altLang="ko-KR" dirty="0" smtClean="0"/>
              <a:t>2015 </a:t>
            </a:r>
            <a:r>
              <a:rPr lang="en-US" altLang="ko-KR" dirty="0"/>
              <a:t>: Prevention of Safety Accidents in Special Structured Buildings Following the </a:t>
            </a:r>
            <a:r>
              <a:rPr lang="en-US" altLang="ko-KR" dirty="0" err="1"/>
              <a:t>Gyeongju</a:t>
            </a:r>
            <a:r>
              <a:rPr lang="en-US" altLang="ko-KR" dirty="0"/>
              <a:t> Mauna Resort Collapse Accident</a:t>
            </a:r>
          </a:p>
          <a:p>
            <a:pPr lvl="1" fontAlgn="ctr" latinLnBrk="0">
              <a:lnSpc>
                <a:spcPct val="150000"/>
              </a:lnSpc>
              <a:spcBef>
                <a:spcPts val="600"/>
              </a:spcBef>
            </a:pPr>
            <a:endParaRPr lang="en-US" altLang="ko-KR" dirty="0" smtClean="0"/>
          </a:p>
          <a:p>
            <a:pPr lvl="1" fontAlgn="ctr" latinLnBrk="0">
              <a:lnSpc>
                <a:spcPct val="150000"/>
              </a:lnSpc>
              <a:spcBef>
                <a:spcPts val="600"/>
              </a:spcBef>
            </a:pPr>
            <a:endParaRPr lang="en-US" altLang="ko-KR" dirty="0"/>
          </a:p>
          <a:p>
            <a:pPr lvl="1" fontAlgn="ctr" latinLnBrk="0">
              <a:lnSpc>
                <a:spcPct val="150000"/>
              </a:lnSpc>
              <a:spcBef>
                <a:spcPts val="600"/>
              </a:spcBef>
            </a:pPr>
            <a:endParaRPr lang="en-US" altLang="ko-KR" sz="1500" dirty="0" smtClean="0"/>
          </a:p>
        </p:txBody>
      </p:sp>
      <p:sp>
        <p:nvSpPr>
          <p:cNvPr id="5"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  )</a:t>
            </a:r>
            <a:endParaRPr lang="ko-KR" altLang="en-US" dirty="0"/>
          </a:p>
        </p:txBody>
      </p:sp>
    </p:spTree>
    <p:extLst>
      <p:ext uri="{BB962C8B-B14F-4D97-AF65-F5344CB8AC3E}">
        <p14:creationId xmlns:p14="http://schemas.microsoft.com/office/powerpoint/2010/main" val="5327627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306140" y="1116335"/>
            <a:ext cx="10143151" cy="6277905"/>
          </a:xfrm>
        </p:spPr>
        <p:txBody>
          <a:bodyPr/>
          <a:lstStyle/>
          <a:p>
            <a:pPr lvl="1" fontAlgn="ctr" latinLnBrk="0">
              <a:lnSpc>
                <a:spcPct val="150000"/>
              </a:lnSpc>
              <a:spcBef>
                <a:spcPts val="600"/>
              </a:spcBef>
            </a:pPr>
            <a:r>
              <a:rPr lang="en-US" altLang="ko-KR" b="1" dirty="0" smtClean="0"/>
              <a:t>2014</a:t>
            </a:r>
            <a:r>
              <a:rPr lang="en-US" altLang="ko-KR" b="1" dirty="0"/>
              <a:t>. 4: Establishment of the National Construction Standards Center </a:t>
            </a:r>
            <a:r>
              <a:rPr lang="en-US" altLang="ko-KR" dirty="0"/>
              <a:t>(reorganization of complex construction standards)</a:t>
            </a:r>
          </a:p>
          <a:p>
            <a:pPr lvl="1" fontAlgn="ctr" latinLnBrk="0">
              <a:spcBef>
                <a:spcPts val="600"/>
              </a:spcBef>
            </a:pPr>
            <a:r>
              <a:rPr lang="en-US" altLang="ko-KR" dirty="0" smtClean="0"/>
              <a:t>2015</a:t>
            </a:r>
            <a:r>
              <a:rPr lang="en-US" altLang="ko-KR" dirty="0"/>
              <a:t>. 7: Structural review of temporary structures and confirmation of structural safety of temporary structures during construction</a:t>
            </a:r>
          </a:p>
          <a:p>
            <a:pPr lvl="1" fontAlgn="ctr" latinLnBrk="0">
              <a:spcBef>
                <a:spcPts val="600"/>
              </a:spcBef>
            </a:pPr>
            <a:r>
              <a:rPr lang="en-US" altLang="ko-KR" b="1" dirty="0"/>
              <a:t>Following the Sewol ferry sinking accident in 2015</a:t>
            </a:r>
            <a:r>
              <a:rPr lang="en-US" altLang="ko-KR" dirty="0"/>
              <a:t>, the National Ministry of National Safety was established and </a:t>
            </a:r>
            <a:r>
              <a:rPr lang="en-US" altLang="ko-KR" b="1" dirty="0"/>
              <a:t>the construction safety management system was strengthened</a:t>
            </a:r>
          </a:p>
          <a:p>
            <a:pPr lvl="1" fontAlgn="ctr" latinLnBrk="0">
              <a:spcBef>
                <a:spcPts val="600"/>
              </a:spcBef>
            </a:pPr>
            <a:r>
              <a:rPr lang="en-US" altLang="ko-KR" dirty="0"/>
              <a:t>2015: </a:t>
            </a:r>
            <a:r>
              <a:rPr lang="en-US" altLang="ko-KR" b="1" dirty="0"/>
              <a:t>Reinforcement of ground investigati</a:t>
            </a:r>
            <a:r>
              <a:rPr lang="en-US" altLang="ko-KR" dirty="0"/>
              <a:t>on due to occurrence of sinkholes (ground subsidence) </a:t>
            </a:r>
            <a:r>
              <a:rPr lang="en-US" altLang="ko-KR" dirty="0" err="1"/>
              <a:t>nationwid</a:t>
            </a:r>
            <a:endParaRPr lang="en-US" altLang="ko-KR" sz="1800" dirty="0" smtClean="0"/>
          </a:p>
          <a:p>
            <a:pPr fontAlgn="ctr" latinLnBrk="0"/>
            <a:endParaRPr lang="en-US" altLang="ko-KR" dirty="0"/>
          </a:p>
          <a:p>
            <a:pPr fontAlgn="ctr" latinLnBrk="0"/>
            <a:r>
              <a:rPr lang="en-US" altLang="ko-KR" dirty="0" smtClean="0"/>
              <a:t>Construction </a:t>
            </a:r>
            <a:r>
              <a:rPr lang="en-US" altLang="ko-KR" sz="1600" dirty="0"/>
              <a:t>Technology Promotion Act </a:t>
            </a:r>
            <a:r>
              <a:rPr lang="en-US" altLang="ko-KR" sz="1600" dirty="0" smtClean="0"/>
              <a:t>enacted (2014. 5)</a:t>
            </a:r>
            <a:endParaRPr lang="en-US" altLang="ko-KR" sz="1600" dirty="0" smtClean="0"/>
          </a:p>
          <a:p>
            <a:pPr lvl="1" fontAlgn="ctr" latinLnBrk="0"/>
            <a:r>
              <a:rPr lang="en-US" altLang="ko-KR" dirty="0" smtClean="0"/>
              <a:t>Enforcement </a:t>
            </a:r>
            <a:r>
              <a:rPr lang="en-US" altLang="ko-KR" dirty="0"/>
              <a:t>of the full revision of the Construction Technology Management Act to the Construction Technology Promotion Act</a:t>
            </a:r>
            <a:endParaRPr lang="en-US" altLang="ko-KR" dirty="0" smtClean="0"/>
          </a:p>
          <a:p>
            <a:pPr lvl="1" fontAlgn="ctr" latinLnBrk="0"/>
            <a:r>
              <a:rPr lang="en-US" altLang="ko-KR" dirty="0"/>
              <a:t>Reinforcement of support for construction technology and construction services by shifting </a:t>
            </a:r>
            <a:r>
              <a:rPr lang="en-US" altLang="ko-KR" b="1" dirty="0"/>
              <a:t>from ‘management’ to ‘promotion’</a:t>
            </a:r>
            <a:r>
              <a:rPr lang="ko-KR" altLang="en-US" b="1" dirty="0" smtClean="0"/>
              <a:t> </a:t>
            </a:r>
            <a:endParaRPr lang="en-US" altLang="ko-KR" b="1" dirty="0"/>
          </a:p>
          <a:p>
            <a:pPr lvl="1" fontAlgn="ctr" latinLnBrk="0"/>
            <a:r>
              <a:rPr lang="en-US" altLang="ko-KR" dirty="0"/>
              <a:t>The purpose of securing competitiveness of construction technology services in the global construction market</a:t>
            </a:r>
            <a:endParaRPr lang="en-US" altLang="ko-KR" dirty="0" smtClean="0"/>
          </a:p>
          <a:p>
            <a:pPr lvl="1" fontAlgn="ctr" latinLnBrk="0"/>
            <a:r>
              <a:rPr lang="en-US" altLang="ko-KR" dirty="0"/>
              <a:t>Improvement of the construction technical manpower management system, fostering of construction technology service industry, integration of supervision and </a:t>
            </a:r>
            <a:r>
              <a:rPr lang="en-US" altLang="ko-KR" dirty="0" smtClean="0"/>
              <a:t>CM, </a:t>
            </a:r>
            <a:r>
              <a:rPr lang="en-US" altLang="ko-KR" dirty="0"/>
              <a:t>etc.</a:t>
            </a:r>
            <a:endParaRPr lang="en-US" altLang="ko-KR" dirty="0" smtClean="0"/>
          </a:p>
          <a:p>
            <a:pPr lvl="1" fontAlgn="ctr" latinLnBrk="0"/>
            <a:r>
              <a:rPr lang="en-US" altLang="ko-KR" dirty="0" smtClean="0"/>
              <a:t>Index of Construction Engineer’s Competency, ICEC</a:t>
            </a:r>
            <a:r>
              <a:rPr lang="en-US" altLang="ko-KR" dirty="0"/>
              <a:t>: Comprehensive evaluation of technician experience, academic background, and </a:t>
            </a:r>
            <a:r>
              <a:rPr lang="en-US" altLang="ko-KR" dirty="0" smtClean="0"/>
              <a:t>qualifications</a:t>
            </a:r>
            <a:endParaRPr lang="en-US" altLang="ko-KR" dirty="0" smtClean="0"/>
          </a:p>
        </p:txBody>
      </p:sp>
      <p:sp>
        <p:nvSpPr>
          <p:cNvPr id="6"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a:t>
            </a:r>
            <a:endParaRPr lang="ko-KR" altLang="en-US" dirty="0"/>
          </a:p>
        </p:txBody>
      </p:sp>
    </p:spTree>
    <p:extLst>
      <p:ext uri="{BB962C8B-B14F-4D97-AF65-F5344CB8AC3E}">
        <p14:creationId xmlns:p14="http://schemas.microsoft.com/office/powerpoint/2010/main" val="34852113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98128" y="1017221"/>
            <a:ext cx="10143151" cy="6277905"/>
          </a:xfrm>
        </p:spPr>
        <p:txBody>
          <a:bodyPr/>
          <a:lstStyle/>
          <a:p>
            <a:pPr lvl="1" fontAlgn="ctr" latinLnBrk="0"/>
            <a:endParaRPr lang="en-US" altLang="ko-KR" sz="1100" dirty="0" smtClean="0"/>
          </a:p>
          <a:p>
            <a:pPr fontAlgn="ctr" latinLnBrk="0"/>
            <a:r>
              <a:rPr lang="en-US" altLang="ko-KR" sz="1600" dirty="0"/>
              <a:t>Building Code Amendments</a:t>
            </a:r>
            <a:endParaRPr lang="en-US" altLang="ko-KR" sz="1600" dirty="0" smtClean="0"/>
          </a:p>
          <a:p>
            <a:pPr lvl="1" fontAlgn="ctr" latinLnBrk="0"/>
            <a:endParaRPr lang="ko-KR" altLang="en-US" dirty="0"/>
          </a:p>
        </p:txBody>
      </p:sp>
      <p:graphicFrame>
        <p:nvGraphicFramePr>
          <p:cNvPr id="4" name="표 3"/>
          <p:cNvGraphicFramePr>
            <a:graphicFrameLocks noGrp="1"/>
          </p:cNvGraphicFramePr>
          <p:nvPr>
            <p:extLst>
              <p:ext uri="{D42A27DB-BD31-4B8C-83A1-F6EECF244321}">
                <p14:modId xmlns:p14="http://schemas.microsoft.com/office/powerpoint/2010/main" val="3446817075"/>
              </p:ext>
            </p:extLst>
          </p:nvPr>
        </p:nvGraphicFramePr>
        <p:xfrm>
          <a:off x="505356" y="1692399"/>
          <a:ext cx="9608172" cy="5494715"/>
        </p:xfrm>
        <a:graphic>
          <a:graphicData uri="http://schemas.openxmlformats.org/drawingml/2006/table">
            <a:tbl>
              <a:tblPr firstRow="1" bandRow="1">
                <a:tableStyleId>{5C22544A-7EE6-4342-B048-85BDC9FD1C3A}</a:tableStyleId>
              </a:tblPr>
              <a:tblGrid>
                <a:gridCol w="1151784">
                  <a:extLst>
                    <a:ext uri="{9D8B030D-6E8A-4147-A177-3AD203B41FA5}">
                      <a16:colId xmlns:a16="http://schemas.microsoft.com/office/drawing/2014/main" val="132472619"/>
                    </a:ext>
                  </a:extLst>
                </a:gridCol>
                <a:gridCol w="8456388">
                  <a:extLst>
                    <a:ext uri="{9D8B030D-6E8A-4147-A177-3AD203B41FA5}">
                      <a16:colId xmlns:a16="http://schemas.microsoft.com/office/drawing/2014/main" val="1836678678"/>
                    </a:ext>
                  </a:extLst>
                </a:gridCol>
              </a:tblGrid>
              <a:tr h="471692">
                <a:tc>
                  <a:txBody>
                    <a:bodyPr/>
                    <a:lstStyle/>
                    <a:p>
                      <a:pPr algn="ctr" latinLnBrk="1"/>
                      <a:r>
                        <a:rPr lang="en-US" altLang="ko-KR" sz="1500" b="0" dirty="0" smtClean="0">
                          <a:latin typeface="Arial" panose="020B0604020202020204" pitchFamily="34" charset="0"/>
                          <a:cs typeface="Arial" panose="020B0604020202020204" pitchFamily="34" charset="0"/>
                        </a:rPr>
                        <a:t>Year</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algn="ctr" latinLnBrk="1"/>
                      <a:r>
                        <a:rPr lang="en-US" altLang="ko-KR" sz="1500" b="0" dirty="0" smtClean="0">
                          <a:latin typeface="Arial" panose="020B0604020202020204" pitchFamily="34" charset="0"/>
                          <a:cs typeface="Arial" panose="020B0604020202020204" pitchFamily="34" charset="0"/>
                        </a:rPr>
                        <a:t>Contents</a:t>
                      </a:r>
                      <a:endParaRPr lang="ko-KR" altLang="en-US" sz="1500" b="0"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3154439362"/>
                  </a:ext>
                </a:extLst>
              </a:tr>
              <a:tr h="717575">
                <a:tc>
                  <a:txBody>
                    <a:bodyPr/>
                    <a:lstStyle/>
                    <a:p>
                      <a:pPr algn="ctr" latinLnBrk="1"/>
                      <a:r>
                        <a:rPr lang="en-US" altLang="ko-KR" sz="1500" b="0" dirty="0" smtClean="0">
                          <a:latin typeface="Arial" panose="020B0604020202020204" pitchFamily="34" charset="0"/>
                          <a:cs typeface="Arial" panose="020B0604020202020204" pitchFamily="34" charset="0"/>
                        </a:rPr>
                        <a:t>2005</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latinLnBrk="1"/>
                      <a:r>
                        <a:rPr lang="en-US" altLang="ko-KR" sz="1500" b="0" dirty="0" smtClean="0">
                          <a:latin typeface="Arial" panose="020B0604020202020204" pitchFamily="34" charset="0"/>
                          <a:cs typeface="Arial" panose="020B0604020202020204" pitchFamily="34" charset="0"/>
                        </a:rPr>
                        <a:t>Creating a comfortable living environment: Added a part related to indoor air quality to the building finishing material standards</a:t>
                      </a:r>
                      <a:endParaRPr lang="ko-KR" altLang="en-US" sz="1500" b="0"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4249695286"/>
                  </a:ext>
                </a:extLst>
              </a:tr>
              <a:tr h="358787">
                <a:tc>
                  <a:txBody>
                    <a:bodyPr/>
                    <a:lstStyle/>
                    <a:p>
                      <a:pPr algn="ctr" latinLnBrk="1"/>
                      <a:r>
                        <a:rPr lang="en-US" altLang="ko-KR" sz="1500" b="0" dirty="0" smtClean="0">
                          <a:latin typeface="Arial" panose="020B0604020202020204" pitchFamily="34" charset="0"/>
                          <a:cs typeface="Arial" panose="020B0604020202020204" pitchFamily="34" charset="0"/>
                        </a:rPr>
                        <a:t>2006</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1" dirty="0" smtClean="0">
                          <a:latin typeface="Arial" panose="020B0604020202020204" pitchFamily="34" charset="0"/>
                          <a:cs typeface="Arial" panose="020B0604020202020204" pitchFamily="34" charset="0"/>
                        </a:rPr>
                        <a:t>Introduction of eco-friendly building certification system</a:t>
                      </a:r>
                      <a:endParaRPr lang="ko-KR" altLang="en-US" sz="1500" b="1"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4065678966"/>
                  </a:ext>
                </a:extLst>
              </a:tr>
              <a:tr h="358787">
                <a:tc>
                  <a:txBody>
                    <a:bodyPr/>
                    <a:lstStyle/>
                    <a:p>
                      <a:pPr algn="ctr" latinLnBrk="1"/>
                      <a:r>
                        <a:rPr lang="en-US" altLang="ko-KR" sz="1500" b="0" dirty="0" smtClean="0">
                          <a:latin typeface="Arial" panose="020B0604020202020204" pitchFamily="34" charset="0"/>
                          <a:cs typeface="Arial" panose="020B0604020202020204" pitchFamily="34" charset="0"/>
                        </a:rPr>
                        <a:t>2006</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1" dirty="0" smtClean="0">
                          <a:latin typeface="Arial" panose="020B0604020202020204" pitchFamily="34" charset="0"/>
                          <a:cs typeface="Arial" panose="020B0604020202020204" pitchFamily="34" charset="0"/>
                        </a:rPr>
                        <a:t>house performance rating system</a:t>
                      </a:r>
                      <a:endParaRPr lang="ko-KR" altLang="en-US" sz="1500" b="1"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3647738986"/>
                  </a:ext>
                </a:extLst>
              </a:tr>
              <a:tr h="717575">
                <a:tc>
                  <a:txBody>
                    <a:bodyPr/>
                    <a:lstStyle/>
                    <a:p>
                      <a:pPr algn="ctr" latinLnBrk="1"/>
                      <a:r>
                        <a:rPr lang="en-US" altLang="ko-KR" sz="1500" b="0" dirty="0" smtClean="0">
                          <a:latin typeface="Arial" panose="020B0604020202020204" pitchFamily="34" charset="0"/>
                          <a:cs typeface="Arial" panose="020B0604020202020204" pitchFamily="34" charset="0"/>
                        </a:rPr>
                        <a:t>2008</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latinLnBrk="1"/>
                      <a:r>
                        <a:rPr lang="en-US" altLang="ko-KR" sz="1500" b="0" dirty="0" smtClean="0">
                          <a:latin typeface="Arial" panose="020B0604020202020204" pitchFamily="34" charset="0"/>
                          <a:cs typeface="Arial" panose="020B0604020202020204" pitchFamily="34" charset="0"/>
                        </a:rPr>
                        <a:t>Implementation of the Green New Deal policy to overcome the global financial crisis and expand finance: support for low-carbon green growth</a:t>
                      </a:r>
                      <a:endParaRPr lang="ko-KR" altLang="en-US" sz="1500" b="0"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2045839737"/>
                  </a:ext>
                </a:extLst>
              </a:tr>
              <a:tr h="358787">
                <a:tc>
                  <a:txBody>
                    <a:bodyPr/>
                    <a:lstStyle/>
                    <a:p>
                      <a:pPr algn="ctr" latinLnBrk="1"/>
                      <a:r>
                        <a:rPr lang="en-US" altLang="ko-KR" sz="1500" b="0" dirty="0" smtClean="0">
                          <a:latin typeface="Arial" panose="020B0604020202020204" pitchFamily="34" charset="0"/>
                          <a:cs typeface="Arial" panose="020B0604020202020204" pitchFamily="34" charset="0"/>
                        </a:rPr>
                        <a:t>2008</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1" dirty="0" smtClean="0">
                          <a:latin typeface="Arial" panose="020B0604020202020204" pitchFamily="34" charset="0"/>
                          <a:cs typeface="Arial" panose="020B0604020202020204" pitchFamily="34" charset="0"/>
                        </a:rPr>
                        <a:t>Establishment of building energy efficiency rating certification system</a:t>
                      </a:r>
                      <a:endParaRPr lang="ko-KR" altLang="en-US" sz="1500" b="1"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3424980654"/>
                  </a:ext>
                </a:extLst>
              </a:tr>
              <a:tr h="717575">
                <a:tc>
                  <a:txBody>
                    <a:bodyPr/>
                    <a:lstStyle/>
                    <a:p>
                      <a:pPr algn="ctr" latinLnBrk="1"/>
                      <a:r>
                        <a:rPr lang="en-US" altLang="ko-KR" sz="1500" b="0" dirty="0" smtClean="0">
                          <a:latin typeface="Arial" panose="020B0604020202020204" pitchFamily="34" charset="0"/>
                          <a:cs typeface="Arial" panose="020B0604020202020204" pitchFamily="34" charset="0"/>
                        </a:rPr>
                        <a:t>2010</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0" dirty="0" smtClean="0">
                          <a:latin typeface="Arial" panose="020B0604020202020204" pitchFamily="34" charset="0"/>
                          <a:cs typeface="Arial" panose="020B0604020202020204" pitchFamily="34" charset="0"/>
                        </a:rPr>
                        <a:t>Clarify noise and vibration management targets. Create a noise map. Construction site noise measurement</a:t>
                      </a:r>
                      <a:endParaRPr lang="ko-KR" altLang="en-US" sz="1500" b="0"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2271164087"/>
                  </a:ext>
                </a:extLst>
              </a:tr>
              <a:tr h="717575">
                <a:tc>
                  <a:txBody>
                    <a:bodyPr/>
                    <a:lstStyle/>
                    <a:p>
                      <a:pPr algn="ctr" latinLnBrk="1"/>
                      <a:r>
                        <a:rPr lang="en-US" altLang="ko-KR" sz="1500" b="0" dirty="0" smtClean="0">
                          <a:latin typeface="Arial" panose="020B0604020202020204" pitchFamily="34" charset="0"/>
                          <a:cs typeface="Arial" panose="020B0604020202020204" pitchFamily="34" charset="0"/>
                        </a:rPr>
                        <a:t>2011</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0" dirty="0" smtClean="0">
                          <a:latin typeface="Arial" panose="020B0604020202020204" pitchFamily="34" charset="0"/>
                          <a:cs typeface="Arial" panose="020B0604020202020204" pitchFamily="34" charset="0"/>
                        </a:rPr>
                        <a:t>Induce </a:t>
                      </a:r>
                      <a:r>
                        <a:rPr lang="en-US" altLang="ko-KR" sz="1500" b="1" dirty="0" smtClean="0">
                          <a:latin typeface="Arial" panose="020B0604020202020204" pitchFamily="34" charset="0"/>
                          <a:cs typeface="Arial" panose="020B0604020202020204" pitchFamily="34" charset="0"/>
                        </a:rPr>
                        <a:t>the activation of intelligent building construction </a:t>
                      </a:r>
                      <a:r>
                        <a:rPr lang="en-US" altLang="ko-KR" sz="1500" b="0" dirty="0" smtClean="0">
                          <a:latin typeface="Arial" panose="020B0604020202020204" pitchFamily="34" charset="0"/>
                          <a:cs typeface="Arial" panose="020B0604020202020204" pitchFamily="34" charset="0"/>
                        </a:rPr>
                        <a:t>by introducing the intelligent building certification system</a:t>
                      </a:r>
                      <a:endParaRPr lang="ko-KR" altLang="en-US" sz="1500" b="0"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2715709174"/>
                  </a:ext>
                </a:extLst>
              </a:tr>
              <a:tr h="717575">
                <a:tc>
                  <a:txBody>
                    <a:bodyPr/>
                    <a:lstStyle/>
                    <a:p>
                      <a:pPr algn="ctr" latinLnBrk="1"/>
                      <a:r>
                        <a:rPr lang="en-US" altLang="ko-KR" sz="1500" b="0" dirty="0" smtClean="0">
                          <a:latin typeface="Arial" panose="020B0604020202020204" pitchFamily="34" charset="0"/>
                          <a:cs typeface="Arial" panose="020B0604020202020204" pitchFamily="34" charset="0"/>
                        </a:rPr>
                        <a:t>2012</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0" dirty="0" smtClean="0">
                          <a:latin typeface="Arial" panose="020B0604020202020204" pitchFamily="34" charset="0"/>
                          <a:cs typeface="Arial" panose="020B0604020202020204" pitchFamily="34" charset="0"/>
                        </a:rPr>
                        <a:t>High-rise building definition: A building with 30 stories or more than 120m in height. Check whether seismic performance is secured</a:t>
                      </a:r>
                      <a:endParaRPr lang="ko-KR" altLang="en-US" sz="1500" b="0"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875823022"/>
                  </a:ext>
                </a:extLst>
              </a:tr>
              <a:tr h="358787">
                <a:tc>
                  <a:txBody>
                    <a:bodyPr/>
                    <a:lstStyle/>
                    <a:p>
                      <a:pPr algn="ctr" latinLnBrk="1"/>
                      <a:r>
                        <a:rPr lang="en-US" altLang="ko-KR" sz="1500" b="0" dirty="0" smtClean="0">
                          <a:latin typeface="Arial" panose="020B0604020202020204" pitchFamily="34" charset="0"/>
                          <a:cs typeface="Arial" panose="020B0604020202020204" pitchFamily="34" charset="0"/>
                        </a:rPr>
                        <a:t>2012</a:t>
                      </a:r>
                      <a:endParaRPr lang="ko-KR" altLang="en-US" sz="1500" b="0" dirty="0">
                        <a:latin typeface="Arial" panose="020B0604020202020204" pitchFamily="34" charset="0"/>
                        <a:cs typeface="Arial" panose="020B0604020202020204" pitchFamily="34" charset="0"/>
                      </a:endParaRPr>
                    </a:p>
                  </a:txBody>
                  <a:tcPr marL="72000" marR="72000" marT="0" marB="0" anchor="ctr"/>
                </a:tc>
                <a:tc>
                  <a:txBody>
                    <a:bodyPr/>
                    <a:lstStyle/>
                    <a:p>
                      <a:pPr marL="0" marR="0" lvl="1" indent="0" algn="l" defTabSz="1043056" rtl="0" eaLnBrk="1" fontAlgn="auto" latinLnBrk="1" hangingPunct="1">
                        <a:lnSpc>
                          <a:spcPct val="100000"/>
                        </a:lnSpc>
                        <a:spcBef>
                          <a:spcPts val="0"/>
                        </a:spcBef>
                        <a:spcAft>
                          <a:spcPts val="0"/>
                        </a:spcAft>
                        <a:buClrTx/>
                        <a:buSzTx/>
                        <a:buFontTx/>
                        <a:buNone/>
                        <a:tabLst/>
                        <a:defRPr/>
                      </a:pPr>
                      <a:r>
                        <a:rPr lang="en-US" altLang="ko-KR" sz="1500" b="1" dirty="0" smtClean="0">
                          <a:latin typeface="Arial" panose="020B0604020202020204" pitchFamily="34" charset="0"/>
                          <a:cs typeface="Arial" panose="020B0604020202020204" pitchFamily="34" charset="0"/>
                        </a:rPr>
                        <a:t>Enactment of Green Building Support Act</a:t>
                      </a:r>
                      <a:endParaRPr lang="ko-KR" altLang="en-US" sz="1500" b="1" dirty="0">
                        <a:latin typeface="Arial" panose="020B0604020202020204" pitchFamily="34" charset="0"/>
                        <a:cs typeface="Arial" panose="020B0604020202020204" pitchFamily="34" charset="0"/>
                      </a:endParaRPr>
                    </a:p>
                  </a:txBody>
                  <a:tcPr marL="72000" marR="72000" marT="0" marB="0" anchor="ctr"/>
                </a:tc>
                <a:extLst>
                  <a:ext uri="{0D108BD9-81ED-4DB2-BD59-A6C34878D82A}">
                    <a16:rowId xmlns:a16="http://schemas.microsoft.com/office/drawing/2014/main" val="4234735134"/>
                  </a:ext>
                </a:extLst>
              </a:tr>
            </a:tbl>
          </a:graphicData>
        </a:graphic>
      </p:graphicFrame>
      <p:sp>
        <p:nvSpPr>
          <p:cNvPr id="6" name="내용 개체 틀 2">
            <a:extLst>
              <a:ext uri="{FF2B5EF4-FFF2-40B4-BE49-F238E27FC236}">
                <a16:creationId xmlns:a16="http://schemas.microsoft.com/office/drawing/2014/main" id="{CB3CCC4D-447F-418A-8BDF-672E2EBE252F}"/>
              </a:ext>
            </a:extLst>
          </p:cNvPr>
          <p:cNvSpPr>
            <a:spLocks noGrp="1"/>
          </p:cNvSpPr>
          <p:nvPr>
            <p:ph idx="10"/>
          </p:nvPr>
        </p:nvSpPr>
        <p:spPr>
          <a:xfrm>
            <a:off x="522164" y="432259"/>
            <a:ext cx="9529893" cy="365130"/>
          </a:xfrm>
        </p:spPr>
        <p:txBody>
          <a:bodyPr/>
          <a:lstStyle/>
          <a:p>
            <a:r>
              <a:rPr lang="en-US" altLang="ko-KR" dirty="0" smtClean="0"/>
              <a:t>2000s (2001~)</a:t>
            </a:r>
            <a:endParaRPr lang="ko-KR" altLang="en-US" dirty="0"/>
          </a:p>
        </p:txBody>
      </p:sp>
    </p:spTree>
    <p:extLst>
      <p:ext uri="{BB962C8B-B14F-4D97-AF65-F5344CB8AC3E}">
        <p14:creationId xmlns:p14="http://schemas.microsoft.com/office/powerpoint/2010/main" val="904117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atinLnBrk="0"/>
            <a:r>
              <a:rPr lang="en-US" altLang="ko-KR" dirty="0" smtClean="0"/>
              <a:t>1950~1953: </a:t>
            </a:r>
            <a:r>
              <a:rPr lang="en-US" altLang="ko-KR" dirty="0"/>
              <a:t>Korean War</a:t>
            </a:r>
            <a:endParaRPr lang="ko-KR" altLang="en-US" dirty="0"/>
          </a:p>
          <a:p>
            <a:pPr lvl="1" fontAlgn="ctr" latinLnBrk="0"/>
            <a:r>
              <a:rPr lang="en-US" altLang="ko-KR" dirty="0"/>
              <a:t>A view of the city of Seoul in ruins after the war</a:t>
            </a:r>
            <a:endParaRPr lang="ko-KR" altLang="en-US"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pic>
        <p:nvPicPr>
          <p:cNvPr id="9" name="그림 8"/>
          <p:cNvPicPr>
            <a:picLocks noChangeAspect="1"/>
          </p:cNvPicPr>
          <p:nvPr/>
        </p:nvPicPr>
        <p:blipFill>
          <a:blip r:embed="rId2"/>
          <a:stretch>
            <a:fillRect/>
          </a:stretch>
        </p:blipFill>
        <p:spPr>
          <a:xfrm>
            <a:off x="279619" y="2182137"/>
            <a:ext cx="6093989" cy="3680046"/>
          </a:xfrm>
          <a:prstGeom prst="rect">
            <a:avLst/>
          </a:prstGeom>
        </p:spPr>
      </p:pic>
      <p:sp>
        <p:nvSpPr>
          <p:cNvPr id="10" name="직사각형 9"/>
          <p:cNvSpPr/>
          <p:nvPr/>
        </p:nvSpPr>
        <p:spPr>
          <a:xfrm>
            <a:off x="279619" y="5938843"/>
            <a:ext cx="5346700" cy="215444"/>
          </a:xfrm>
          <a:prstGeom prst="rect">
            <a:avLst/>
          </a:prstGeom>
        </p:spPr>
        <p:txBody>
          <a:bodyPr>
            <a:spAutoFit/>
          </a:bodyPr>
          <a:lstStyle/>
          <a:p>
            <a:r>
              <a:rPr lang="en-US" altLang="ko-KR" sz="800" dirty="0"/>
              <a:t>http://www.100ssd.co.kr/news/articleView.html?idxno=17435</a:t>
            </a:r>
            <a:endParaRPr lang="ko-KR" altLang="en-US" sz="800" dirty="0"/>
          </a:p>
        </p:txBody>
      </p:sp>
      <p:pic>
        <p:nvPicPr>
          <p:cNvPr id="11" name="그림 10"/>
          <p:cNvPicPr>
            <a:picLocks noChangeAspect="1"/>
          </p:cNvPicPr>
          <p:nvPr/>
        </p:nvPicPr>
        <p:blipFill>
          <a:blip r:embed="rId3"/>
          <a:stretch>
            <a:fillRect/>
          </a:stretch>
        </p:blipFill>
        <p:spPr>
          <a:xfrm>
            <a:off x="6521840" y="1391497"/>
            <a:ext cx="3728578" cy="2897781"/>
          </a:xfrm>
          <a:prstGeom prst="rect">
            <a:avLst/>
          </a:prstGeom>
        </p:spPr>
      </p:pic>
      <p:sp>
        <p:nvSpPr>
          <p:cNvPr id="12" name="직사각형 11"/>
          <p:cNvSpPr/>
          <p:nvPr/>
        </p:nvSpPr>
        <p:spPr>
          <a:xfrm>
            <a:off x="6462824" y="4329597"/>
            <a:ext cx="5346700" cy="215444"/>
          </a:xfrm>
          <a:prstGeom prst="rect">
            <a:avLst/>
          </a:prstGeom>
        </p:spPr>
        <p:txBody>
          <a:bodyPr>
            <a:spAutoFit/>
          </a:bodyPr>
          <a:lstStyle/>
          <a:p>
            <a:r>
              <a:rPr lang="ko-KR" altLang="en-US" sz="800" dirty="0"/>
              <a:t>http://www.100ssd.co.kr/news/articleView.html?idxno=17435</a:t>
            </a:r>
          </a:p>
        </p:txBody>
      </p:sp>
      <p:pic>
        <p:nvPicPr>
          <p:cNvPr id="13" name="그림 12"/>
          <p:cNvPicPr>
            <a:picLocks noChangeAspect="1"/>
          </p:cNvPicPr>
          <p:nvPr/>
        </p:nvPicPr>
        <p:blipFill>
          <a:blip r:embed="rId4"/>
          <a:stretch>
            <a:fillRect/>
          </a:stretch>
        </p:blipFill>
        <p:spPr>
          <a:xfrm>
            <a:off x="6505414" y="4721233"/>
            <a:ext cx="3724739" cy="2099398"/>
          </a:xfrm>
          <a:prstGeom prst="rect">
            <a:avLst/>
          </a:prstGeom>
        </p:spPr>
      </p:pic>
      <p:sp>
        <p:nvSpPr>
          <p:cNvPr id="14" name="직사각형 13"/>
          <p:cNvSpPr/>
          <p:nvPr/>
        </p:nvSpPr>
        <p:spPr>
          <a:xfrm>
            <a:off x="6521840" y="6897291"/>
            <a:ext cx="5346700" cy="215444"/>
          </a:xfrm>
          <a:prstGeom prst="rect">
            <a:avLst/>
          </a:prstGeom>
        </p:spPr>
        <p:txBody>
          <a:bodyPr>
            <a:spAutoFit/>
          </a:bodyPr>
          <a:lstStyle/>
          <a:p>
            <a:r>
              <a:rPr lang="ko-KR" altLang="en-US" sz="800" dirty="0"/>
              <a:t>http://www.wolyo.co.kr/news/articleView.html?idxno=32624</a:t>
            </a:r>
          </a:p>
        </p:txBody>
      </p:sp>
    </p:spTree>
    <p:extLst>
      <p:ext uri="{BB962C8B-B14F-4D97-AF65-F5344CB8AC3E}">
        <p14:creationId xmlns:p14="http://schemas.microsoft.com/office/powerpoint/2010/main" val="35002773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537060" y="1296355"/>
            <a:ext cx="9426701" cy="5508612"/>
          </a:xfrm>
        </p:spPr>
        <p:txBody>
          <a:bodyPr/>
          <a:lstStyle/>
          <a:p>
            <a:pPr marL="354013" indent="-354013">
              <a:lnSpc>
                <a:spcPct val="114000"/>
              </a:lnSpc>
              <a:spcBef>
                <a:spcPts val="600"/>
              </a:spcBef>
              <a:spcAft>
                <a:spcPts val="0"/>
              </a:spcAft>
            </a:pPr>
            <a:r>
              <a:rPr lang="en-US" altLang="ko-KR" sz="1800" b="0" dirty="0" smtClean="0"/>
              <a:t>After </a:t>
            </a:r>
            <a:r>
              <a:rPr lang="en-US" altLang="ko-KR" sz="1800" b="0" dirty="0"/>
              <a:t>the Korean War in 1953, GDP per capita grew rapidly </a:t>
            </a:r>
            <a:r>
              <a:rPr lang="en-US" altLang="ko-KR" sz="1800" dirty="0"/>
              <a:t>from </a:t>
            </a:r>
            <a:r>
              <a:rPr lang="en-US" altLang="ko-KR" sz="1800" dirty="0" smtClean="0"/>
              <a:t>US$103 </a:t>
            </a:r>
            <a:r>
              <a:rPr lang="en-US" altLang="ko-KR" sz="1800" dirty="0"/>
              <a:t>per capita in 1963 to </a:t>
            </a:r>
            <a:r>
              <a:rPr lang="en-US" altLang="ko-KR" sz="1800" dirty="0" smtClean="0"/>
              <a:t>US$31,734 </a:t>
            </a:r>
            <a:r>
              <a:rPr lang="en-US" altLang="ko-KR" sz="1800" dirty="0"/>
              <a:t>in </a:t>
            </a:r>
            <a:r>
              <a:rPr lang="en-US" altLang="ko-KR" sz="1800" dirty="0" smtClean="0"/>
              <a:t>2017</a:t>
            </a:r>
          </a:p>
          <a:p>
            <a:pPr marL="354013" lvl="1" indent="-354013">
              <a:lnSpc>
                <a:spcPct val="114000"/>
              </a:lnSpc>
              <a:spcBef>
                <a:spcPts val="600"/>
              </a:spcBef>
              <a:spcAft>
                <a:spcPts val="0"/>
              </a:spcAft>
              <a:buFont typeface="Wingdings" panose="05000000000000000000" pitchFamily="2" charset="2"/>
              <a:buChar char="§"/>
            </a:pPr>
            <a:r>
              <a:rPr lang="en-US" altLang="ko-KR" sz="1800" b="1" dirty="0" smtClean="0"/>
              <a:t>The </a:t>
            </a:r>
            <a:r>
              <a:rPr lang="en-US" altLang="ko-KR" sz="1800" b="1" dirty="0"/>
              <a:t>contribution of the construction industry to Korea's economic development is very high </a:t>
            </a:r>
            <a:endParaRPr lang="en-US" altLang="ko-KR" sz="1800" b="1" dirty="0" smtClean="0"/>
          </a:p>
          <a:p>
            <a:pPr marL="354013" lvl="1" indent="-354013">
              <a:lnSpc>
                <a:spcPct val="114000"/>
              </a:lnSpc>
              <a:spcBef>
                <a:spcPts val="600"/>
              </a:spcBef>
              <a:spcAft>
                <a:spcPts val="0"/>
              </a:spcAft>
              <a:buFont typeface="Wingdings" panose="05000000000000000000" pitchFamily="2" charset="2"/>
              <a:buChar char="§"/>
            </a:pPr>
            <a:r>
              <a:rPr lang="en-US" altLang="ko-KR" sz="1800" dirty="0" smtClean="0"/>
              <a:t>There </a:t>
            </a:r>
            <a:r>
              <a:rPr lang="en-US" altLang="ko-KR" sz="1800" dirty="0"/>
              <a:t>are many symbolic and landmark facilities in Korean construction </a:t>
            </a:r>
            <a:r>
              <a:rPr lang="en-US" altLang="ko-KR" sz="1800" dirty="0" smtClean="0"/>
              <a:t>history</a:t>
            </a:r>
          </a:p>
          <a:p>
            <a:pPr marL="354013" lvl="1" indent="-354013">
              <a:lnSpc>
                <a:spcPct val="114000"/>
              </a:lnSpc>
              <a:spcBef>
                <a:spcPts val="600"/>
              </a:spcBef>
              <a:spcAft>
                <a:spcPts val="0"/>
              </a:spcAft>
              <a:buFont typeface="Wingdings" panose="05000000000000000000" pitchFamily="2" charset="2"/>
              <a:buChar char="§"/>
            </a:pPr>
            <a:r>
              <a:rPr lang="en-US" altLang="ko-KR" sz="1800" b="1" dirty="0" smtClean="0"/>
              <a:t>Construction </a:t>
            </a:r>
            <a:r>
              <a:rPr lang="en-US" altLang="ko-KR" sz="1800" b="1" dirty="0"/>
              <a:t>standards are continuously enacted and revised according to economic, social, and political conditions by </a:t>
            </a:r>
            <a:r>
              <a:rPr lang="en-US" altLang="ko-KR" sz="1800" b="1" dirty="0" smtClean="0"/>
              <a:t>year</a:t>
            </a:r>
          </a:p>
          <a:p>
            <a:pPr marL="354013" lvl="1" indent="-354013">
              <a:lnSpc>
                <a:spcPct val="114000"/>
              </a:lnSpc>
              <a:spcBef>
                <a:spcPts val="600"/>
              </a:spcBef>
              <a:spcAft>
                <a:spcPts val="0"/>
              </a:spcAft>
              <a:buFont typeface="Wingdings" panose="05000000000000000000" pitchFamily="2" charset="2"/>
              <a:buChar char="§"/>
            </a:pPr>
            <a:r>
              <a:rPr lang="en-US" altLang="ko-KR" sz="1800" dirty="0" smtClean="0"/>
              <a:t>Many </a:t>
            </a:r>
            <a:r>
              <a:rPr lang="en-US" altLang="ko-KR" sz="1800" dirty="0"/>
              <a:t>parts have been remarkably improved with preventive measures caused by various construction </a:t>
            </a:r>
            <a:r>
              <a:rPr lang="en-US" altLang="ko-KR" sz="1800" dirty="0" smtClean="0"/>
              <a:t>accidents</a:t>
            </a:r>
          </a:p>
          <a:p>
            <a:pPr marL="354013" lvl="1" indent="-354013">
              <a:lnSpc>
                <a:spcPct val="114000"/>
              </a:lnSpc>
              <a:spcBef>
                <a:spcPts val="600"/>
              </a:spcBef>
              <a:spcAft>
                <a:spcPts val="0"/>
              </a:spcAft>
              <a:buFont typeface="Wingdings" panose="05000000000000000000" pitchFamily="2" charset="2"/>
              <a:buChar char="§"/>
            </a:pPr>
            <a:r>
              <a:rPr lang="en-US" altLang="ko-KR" sz="1800" b="1" dirty="0" smtClean="0"/>
              <a:t>In </a:t>
            </a:r>
            <a:r>
              <a:rPr lang="en-US" altLang="ko-KR" sz="1800" b="1" dirty="0"/>
              <a:t>particular, after a major construction accident in the 1990s, the construction standards underwent many </a:t>
            </a:r>
            <a:r>
              <a:rPr lang="en-US" altLang="ko-KR" sz="1800" b="1" dirty="0" smtClean="0"/>
              <a:t>changes</a:t>
            </a:r>
          </a:p>
          <a:p>
            <a:pPr marL="354013" lvl="1" indent="-354013">
              <a:lnSpc>
                <a:spcPct val="114000"/>
              </a:lnSpc>
              <a:spcBef>
                <a:spcPts val="600"/>
              </a:spcBef>
              <a:spcAft>
                <a:spcPts val="0"/>
              </a:spcAft>
              <a:buFont typeface="Wingdings" panose="05000000000000000000" pitchFamily="2" charset="2"/>
              <a:buChar char="§"/>
            </a:pPr>
            <a:r>
              <a:rPr lang="en-US" altLang="ko-KR" sz="1800" dirty="0" smtClean="0"/>
              <a:t>Currently</a:t>
            </a:r>
            <a:r>
              <a:rPr lang="en-US" altLang="ko-KR" sz="1800" dirty="0"/>
              <a:t>, it possesses world-class construction technology in skyscrapers, bridges, and </a:t>
            </a:r>
            <a:r>
              <a:rPr lang="en-US" altLang="ko-KR" sz="1800" dirty="0" smtClean="0"/>
              <a:t>tunnels</a:t>
            </a:r>
          </a:p>
          <a:p>
            <a:pPr marL="354013" lvl="1" indent="-354013">
              <a:lnSpc>
                <a:spcPct val="114000"/>
              </a:lnSpc>
              <a:spcBef>
                <a:spcPts val="600"/>
              </a:spcBef>
              <a:spcAft>
                <a:spcPts val="0"/>
              </a:spcAft>
              <a:buFont typeface="Wingdings" panose="05000000000000000000" pitchFamily="2" charset="2"/>
              <a:buChar char="§"/>
            </a:pPr>
            <a:r>
              <a:rPr lang="en-US" altLang="ko-KR" sz="1800" b="1" dirty="0" smtClean="0"/>
              <a:t>Continuous </a:t>
            </a:r>
            <a:r>
              <a:rPr lang="en-US" altLang="ko-KR" sz="1800" b="1" dirty="0"/>
              <a:t>revision work is necessary in the future social and economic flow</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smtClean="0"/>
              <a:t>Conclusion</a:t>
            </a:r>
            <a:endParaRPr lang="ko-KR" altLang="en-US" dirty="0"/>
          </a:p>
        </p:txBody>
      </p:sp>
    </p:spTree>
    <p:extLst>
      <p:ext uri="{BB962C8B-B14F-4D97-AF65-F5344CB8AC3E}">
        <p14:creationId xmlns:p14="http://schemas.microsoft.com/office/powerpoint/2010/main" val="3049211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atinLnBrk="0"/>
            <a:r>
              <a:rPr lang="en-US" altLang="ko-KR" dirty="0"/>
              <a:t>Current view of downtown Seoul</a:t>
            </a:r>
            <a:endParaRPr lang="ko-KR" altLang="en-US"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pic>
        <p:nvPicPr>
          <p:cNvPr id="4" name="그림 3"/>
          <p:cNvPicPr>
            <a:picLocks noChangeAspect="1"/>
          </p:cNvPicPr>
          <p:nvPr/>
        </p:nvPicPr>
        <p:blipFill>
          <a:blip r:embed="rId2"/>
          <a:stretch>
            <a:fillRect/>
          </a:stretch>
        </p:blipFill>
        <p:spPr>
          <a:xfrm>
            <a:off x="385783" y="1600261"/>
            <a:ext cx="5454017" cy="3251608"/>
          </a:xfrm>
          <a:prstGeom prst="rect">
            <a:avLst/>
          </a:prstGeom>
        </p:spPr>
      </p:pic>
      <p:sp>
        <p:nvSpPr>
          <p:cNvPr id="5" name="직사각형 4"/>
          <p:cNvSpPr/>
          <p:nvPr/>
        </p:nvSpPr>
        <p:spPr>
          <a:xfrm>
            <a:off x="385783" y="5005815"/>
            <a:ext cx="5346700" cy="215444"/>
          </a:xfrm>
          <a:prstGeom prst="rect">
            <a:avLst/>
          </a:prstGeom>
        </p:spPr>
        <p:txBody>
          <a:bodyPr>
            <a:spAutoFit/>
          </a:bodyPr>
          <a:lstStyle/>
          <a:p>
            <a:r>
              <a:rPr lang="ko-KR" altLang="en-US" sz="800" dirty="0"/>
              <a:t>https://blog.naver.com/skkim3378/221545258169</a:t>
            </a:r>
          </a:p>
        </p:txBody>
      </p:sp>
      <p:pic>
        <p:nvPicPr>
          <p:cNvPr id="7" name="그림 6"/>
          <p:cNvPicPr>
            <a:picLocks noChangeAspect="1"/>
          </p:cNvPicPr>
          <p:nvPr/>
        </p:nvPicPr>
        <p:blipFill>
          <a:blip r:embed="rId3"/>
          <a:stretch>
            <a:fillRect/>
          </a:stretch>
        </p:blipFill>
        <p:spPr>
          <a:xfrm>
            <a:off x="5080787" y="4075521"/>
            <a:ext cx="5186957" cy="3180864"/>
          </a:xfrm>
          <a:prstGeom prst="rect">
            <a:avLst/>
          </a:prstGeom>
        </p:spPr>
      </p:pic>
      <p:sp>
        <p:nvSpPr>
          <p:cNvPr id="8" name="직사각형 7"/>
          <p:cNvSpPr/>
          <p:nvPr/>
        </p:nvSpPr>
        <p:spPr>
          <a:xfrm>
            <a:off x="540453" y="6901692"/>
            <a:ext cx="4410203" cy="338554"/>
          </a:xfrm>
          <a:prstGeom prst="rect">
            <a:avLst/>
          </a:prstGeom>
        </p:spPr>
        <p:txBody>
          <a:bodyPr wrap="square">
            <a:spAutoFit/>
          </a:bodyPr>
          <a:lstStyle/>
          <a:p>
            <a:r>
              <a:rPr lang="ko-KR" altLang="en-US" sz="800" dirty="0"/>
              <a:t>https://www.doopedia.co.kr/photobox/comm/community.do?_method=view&amp;GAL_IDX=200615001235986#hedaer</a:t>
            </a:r>
          </a:p>
        </p:txBody>
      </p:sp>
    </p:spTree>
    <p:extLst>
      <p:ext uri="{BB962C8B-B14F-4D97-AF65-F5344CB8AC3E}">
        <p14:creationId xmlns:p14="http://schemas.microsoft.com/office/powerpoint/2010/main" val="33565062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70"/>
            <a:ext cx="10401762" cy="2557946"/>
          </a:xfrm>
        </p:spPr>
        <p:txBody>
          <a:bodyPr/>
          <a:lstStyle/>
          <a:p>
            <a:pPr latinLnBrk="0"/>
            <a:r>
              <a:rPr lang="en-US" altLang="ko-KR" dirty="0"/>
              <a:t>History of Construction Standards</a:t>
            </a:r>
            <a:endParaRPr lang="en-US" altLang="ko-KR" dirty="0" smtClean="0"/>
          </a:p>
          <a:p>
            <a:pPr lvl="1">
              <a:lnSpc>
                <a:spcPct val="114000"/>
              </a:lnSpc>
              <a:spcBef>
                <a:spcPts val="600"/>
              </a:spcBef>
            </a:pPr>
            <a:r>
              <a:rPr lang="en-US" altLang="ko-KR" b="1" dirty="0"/>
              <a:t>Investigate the history of changes in construction standards in 10-year units from the 1950s to the present</a:t>
            </a:r>
            <a:r>
              <a:rPr lang="en-US" altLang="ko-KR" dirty="0" smtClean="0"/>
              <a:t>.</a:t>
            </a:r>
          </a:p>
          <a:p>
            <a:pPr lvl="1">
              <a:lnSpc>
                <a:spcPct val="114000"/>
              </a:lnSpc>
              <a:spcBef>
                <a:spcPts val="600"/>
              </a:spcBef>
            </a:pPr>
            <a:r>
              <a:rPr lang="en-US" altLang="ko-KR" b="1" dirty="0" smtClean="0"/>
              <a:t>Construction </a:t>
            </a:r>
            <a:r>
              <a:rPr lang="en-US" altLang="ko-KR" b="1" dirty="0"/>
              <a:t>standards were enacted and revised while reflecting the economic and social issues, events, accidents, and problems of the time</a:t>
            </a:r>
            <a:r>
              <a:rPr lang="en-US" altLang="ko-KR" b="1" dirty="0" smtClean="0"/>
              <a:t>.</a:t>
            </a:r>
          </a:p>
          <a:p>
            <a:pPr lvl="1">
              <a:lnSpc>
                <a:spcPct val="114000"/>
              </a:lnSpc>
              <a:spcBef>
                <a:spcPts val="600"/>
              </a:spcBef>
            </a:pPr>
            <a:r>
              <a:rPr lang="en-US" altLang="ko-KR" dirty="0" smtClean="0"/>
              <a:t>Investigate </a:t>
            </a:r>
            <a:r>
              <a:rPr lang="en-US" altLang="ko-KR" b="1" dirty="0"/>
              <a:t>social and economic trends </a:t>
            </a:r>
            <a:r>
              <a:rPr lang="en-US" altLang="ko-KR" dirty="0"/>
              <a:t>by year</a:t>
            </a:r>
            <a:r>
              <a:rPr lang="en-US" altLang="ko-KR" dirty="0" smtClean="0"/>
              <a:t>.</a:t>
            </a:r>
            <a:r>
              <a:rPr lang="en-US" altLang="ko-KR" b="1" dirty="0"/>
              <a:t> completed construction facilities </a:t>
            </a:r>
            <a:endParaRPr lang="en-US" altLang="ko-KR" dirty="0" smtClean="0"/>
          </a:p>
          <a:p>
            <a:pPr lvl="1">
              <a:lnSpc>
                <a:spcPct val="114000"/>
              </a:lnSpc>
              <a:spcBef>
                <a:spcPts val="600"/>
              </a:spcBef>
            </a:pPr>
            <a:r>
              <a:rPr lang="en-US" altLang="ko-KR" dirty="0" smtClean="0"/>
              <a:t>Find </a:t>
            </a:r>
            <a:r>
              <a:rPr lang="en-US" altLang="ko-KR" dirty="0"/>
              <a:t>out about </a:t>
            </a:r>
            <a:r>
              <a:rPr lang="en-US" altLang="ko-KR" b="1" dirty="0"/>
              <a:t>incidents, accidents, and representative </a:t>
            </a:r>
            <a:r>
              <a:rPr lang="en-US" altLang="ko-KR" dirty="0" smtClean="0"/>
              <a:t>by </a:t>
            </a:r>
            <a:r>
              <a:rPr lang="en-US" altLang="ko-KR" dirty="0"/>
              <a:t>year</a:t>
            </a:r>
            <a:r>
              <a:rPr lang="en-US" altLang="ko-KR" dirty="0" smtClean="0"/>
              <a:t>.</a:t>
            </a:r>
          </a:p>
          <a:p>
            <a:pPr lvl="1">
              <a:lnSpc>
                <a:spcPct val="114000"/>
              </a:lnSpc>
              <a:spcBef>
                <a:spcPts val="600"/>
              </a:spcBef>
            </a:pPr>
            <a:r>
              <a:rPr lang="en-US" altLang="ko-KR" dirty="0" smtClean="0"/>
              <a:t>Comprehensively </a:t>
            </a:r>
            <a:r>
              <a:rPr lang="en-US" altLang="ko-KR" dirty="0"/>
              <a:t>examining changes in construction-related standards in Korea.</a:t>
            </a: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pic>
        <p:nvPicPr>
          <p:cNvPr id="6" name="그림 5"/>
          <p:cNvPicPr>
            <a:picLocks noChangeAspect="1"/>
          </p:cNvPicPr>
          <p:nvPr/>
        </p:nvPicPr>
        <p:blipFill>
          <a:blip r:embed="rId2"/>
          <a:stretch>
            <a:fillRect/>
          </a:stretch>
        </p:blipFill>
        <p:spPr>
          <a:xfrm>
            <a:off x="630176" y="3852639"/>
            <a:ext cx="9570787" cy="3544102"/>
          </a:xfrm>
          <a:prstGeom prst="rect">
            <a:avLst/>
          </a:prstGeom>
        </p:spPr>
      </p:pic>
    </p:spTree>
    <p:extLst>
      <p:ext uri="{BB962C8B-B14F-4D97-AF65-F5344CB8AC3E}">
        <p14:creationId xmlns:p14="http://schemas.microsoft.com/office/powerpoint/2010/main" val="3534345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p:txBody>
          <a:bodyPr/>
          <a:lstStyle/>
          <a:p>
            <a:pPr latinLnBrk="0"/>
            <a:r>
              <a:rPr lang="en-US" altLang="ko-KR" dirty="0"/>
              <a:t>Changes in national income from 1950 to the present</a:t>
            </a:r>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vl="1" latinLnBrk="0"/>
            <a:endParaRPr lang="en-US" altLang="ko-KR" dirty="0" smtClean="0"/>
          </a:p>
          <a:p>
            <a:pPr lvl="1" latinLnBrk="0"/>
            <a:r>
              <a:rPr lang="en-US" altLang="ko-KR" dirty="0"/>
              <a:t>1950-1953: Post-war recovery period after the Korean </a:t>
            </a:r>
            <a:r>
              <a:rPr lang="en-US" altLang="ko-KR" dirty="0"/>
              <a:t>War </a:t>
            </a:r>
            <a:r>
              <a:rPr lang="en-US" altLang="ko-KR" dirty="0" smtClean="0"/>
              <a:t>(</a:t>
            </a:r>
            <a:r>
              <a:rPr lang="it-IT" altLang="ko-KR" dirty="0" smtClean="0"/>
              <a:t>US$ </a:t>
            </a:r>
            <a:r>
              <a:rPr lang="en-US" altLang="ko-KR" dirty="0" smtClean="0"/>
              <a:t>100 </a:t>
            </a:r>
            <a:r>
              <a:rPr lang="en-US" altLang="ko-KR" dirty="0"/>
              <a:t>or </a:t>
            </a:r>
            <a:r>
              <a:rPr lang="en-US" altLang="ko-KR" dirty="0" smtClean="0"/>
              <a:t>less)</a:t>
            </a:r>
            <a:r>
              <a:rPr lang="ko-KR" altLang="en-US" dirty="0" smtClean="0"/>
              <a:t> </a:t>
            </a:r>
            <a:endParaRPr lang="en-US" altLang="ko-KR" dirty="0" smtClean="0"/>
          </a:p>
          <a:p>
            <a:pPr lvl="1" latinLnBrk="0"/>
            <a:r>
              <a:rPr lang="it-IT" altLang="ko-KR" dirty="0"/>
              <a:t>GNI per capita in </a:t>
            </a:r>
            <a:r>
              <a:rPr lang="it-IT" altLang="ko-KR" dirty="0" smtClean="0"/>
              <a:t>1963: US$103</a:t>
            </a:r>
            <a:r>
              <a:rPr lang="en-US" altLang="ko-KR" dirty="0" smtClean="0"/>
              <a:t> </a:t>
            </a:r>
          </a:p>
          <a:p>
            <a:pPr lvl="1" latinLnBrk="0"/>
            <a:r>
              <a:rPr lang="en-US" altLang="ko-KR" dirty="0"/>
              <a:t>GNI per capita in </a:t>
            </a:r>
            <a:r>
              <a:rPr lang="en-US" altLang="ko-KR" dirty="0" smtClean="0"/>
              <a:t>1977: US$ </a:t>
            </a:r>
            <a:r>
              <a:rPr lang="en-US" altLang="ko-KR" dirty="0"/>
              <a:t>1,053 </a:t>
            </a:r>
            <a:r>
              <a:rPr lang="en-US" altLang="ko-KR" dirty="0" smtClean="0"/>
              <a:t>(</a:t>
            </a:r>
            <a:r>
              <a:rPr lang="en-US" altLang="ko-KR" dirty="0"/>
              <a:t>after 14 years</a:t>
            </a:r>
            <a:r>
              <a:rPr lang="en-US" altLang="ko-KR" dirty="0" smtClean="0"/>
              <a:t>)</a:t>
            </a:r>
          </a:p>
          <a:p>
            <a:pPr lvl="1" latinLnBrk="0"/>
            <a:r>
              <a:rPr lang="en-US" altLang="ko-KR" dirty="0"/>
              <a:t>GNI per capita in </a:t>
            </a:r>
            <a:r>
              <a:rPr lang="en-US" altLang="ko-KR" dirty="0" smtClean="0"/>
              <a:t>1994: US$ 10,357 </a:t>
            </a:r>
            <a:r>
              <a:rPr lang="en-US" altLang="ko-KR" dirty="0"/>
              <a:t>(after </a:t>
            </a:r>
            <a:r>
              <a:rPr lang="en-US" altLang="ko-KR" dirty="0" smtClean="0"/>
              <a:t>17 </a:t>
            </a:r>
            <a:r>
              <a:rPr lang="en-US" altLang="ko-KR" dirty="0"/>
              <a:t>years)</a:t>
            </a:r>
          </a:p>
          <a:p>
            <a:pPr lvl="1" latinLnBrk="0"/>
            <a:r>
              <a:rPr lang="en-US" altLang="ko-KR" dirty="0"/>
              <a:t>GNI per capita in </a:t>
            </a:r>
            <a:r>
              <a:rPr lang="en-US" altLang="ko-KR" dirty="0" smtClean="0"/>
              <a:t>2006: US$ 21,664 </a:t>
            </a:r>
            <a:r>
              <a:rPr lang="en-US" altLang="ko-KR" dirty="0"/>
              <a:t>(after </a:t>
            </a:r>
            <a:r>
              <a:rPr lang="en-US" altLang="ko-KR" dirty="0" smtClean="0"/>
              <a:t>12 </a:t>
            </a:r>
            <a:r>
              <a:rPr lang="en-US" altLang="ko-KR" dirty="0"/>
              <a:t>years)</a:t>
            </a:r>
          </a:p>
          <a:p>
            <a:pPr lvl="1" latinLnBrk="0"/>
            <a:r>
              <a:rPr lang="en-US" altLang="ko-KR" dirty="0"/>
              <a:t>GNI per capita in </a:t>
            </a:r>
            <a:r>
              <a:rPr lang="en-US" altLang="ko-KR" dirty="0" smtClean="0"/>
              <a:t>2017: US$ 31,734 </a:t>
            </a:r>
            <a:r>
              <a:rPr lang="en-US" altLang="ko-KR" dirty="0"/>
              <a:t>(after </a:t>
            </a:r>
            <a:r>
              <a:rPr lang="en-US" altLang="ko-KR" dirty="0" smtClean="0"/>
              <a:t>11 </a:t>
            </a:r>
            <a:r>
              <a:rPr lang="en-US" altLang="ko-KR" dirty="0"/>
              <a:t>years</a:t>
            </a:r>
            <a:r>
              <a:rPr lang="en-US" altLang="ko-KR" dirty="0" smtClean="0"/>
              <a:t>)</a:t>
            </a:r>
            <a:endParaRPr lang="en-US" altLang="ko-KR" dirty="0"/>
          </a:p>
          <a:p>
            <a:pPr lvl="1" latinLnBrk="0"/>
            <a:endParaRPr lang="en-US" altLang="ko-KR" dirty="0" smtClean="0"/>
          </a:p>
          <a:p>
            <a:pPr latinLnBrk="0"/>
            <a:endParaRPr lang="ko-KR" altLang="en-US"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Introduction</a:t>
            </a:r>
            <a:endParaRPr lang="ko-KR" altLang="en-US" dirty="0"/>
          </a:p>
        </p:txBody>
      </p:sp>
      <p:grpSp>
        <p:nvGrpSpPr>
          <p:cNvPr id="5" name="그룹 4"/>
          <p:cNvGrpSpPr/>
          <p:nvPr/>
        </p:nvGrpSpPr>
        <p:grpSpPr>
          <a:xfrm>
            <a:off x="410367" y="1584387"/>
            <a:ext cx="9763125" cy="3263444"/>
            <a:chOff x="455415" y="2088443"/>
            <a:chExt cx="9763125" cy="3263444"/>
          </a:xfrm>
        </p:grpSpPr>
        <p:grpSp>
          <p:nvGrpSpPr>
            <p:cNvPr id="19" name="그룹 18"/>
            <p:cNvGrpSpPr/>
            <p:nvPr/>
          </p:nvGrpSpPr>
          <p:grpSpPr>
            <a:xfrm>
              <a:off x="455415" y="2088443"/>
              <a:ext cx="9763125" cy="3048000"/>
              <a:chOff x="526984" y="2160451"/>
              <a:chExt cx="9763125" cy="3048000"/>
            </a:xfrm>
          </p:grpSpPr>
          <p:grpSp>
            <p:nvGrpSpPr>
              <p:cNvPr id="16" name="그룹 15"/>
              <p:cNvGrpSpPr/>
              <p:nvPr/>
            </p:nvGrpSpPr>
            <p:grpSpPr>
              <a:xfrm>
                <a:off x="526984" y="2160451"/>
                <a:ext cx="9763125" cy="3048000"/>
                <a:chOff x="378224" y="1692399"/>
                <a:chExt cx="9763125" cy="3048000"/>
              </a:xfrm>
            </p:grpSpPr>
            <p:grpSp>
              <p:nvGrpSpPr>
                <p:cNvPr id="14" name="그룹 13"/>
                <p:cNvGrpSpPr/>
                <p:nvPr/>
              </p:nvGrpSpPr>
              <p:grpSpPr>
                <a:xfrm>
                  <a:off x="378224" y="1692399"/>
                  <a:ext cx="9763125" cy="3048000"/>
                  <a:chOff x="410367" y="1728403"/>
                  <a:chExt cx="9763125" cy="304800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367" y="1728403"/>
                    <a:ext cx="9763125" cy="3048000"/>
                  </a:xfrm>
                  <a:prstGeom prst="rect">
                    <a:avLst/>
                  </a:prstGeom>
                </p:spPr>
              </p:pic>
              <p:sp>
                <p:nvSpPr>
                  <p:cNvPr id="7" name="직사각형 6"/>
                  <p:cNvSpPr/>
                  <p:nvPr/>
                </p:nvSpPr>
                <p:spPr bwMode="auto">
                  <a:xfrm>
                    <a:off x="5447723" y="2947728"/>
                    <a:ext cx="1044116" cy="39604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r>
                      <a:rPr lang="en-US" altLang="ko-KR" sz="1100" b="1" dirty="0" smtClean="0"/>
                      <a:t>1994</a:t>
                    </a:r>
                  </a:p>
                  <a:p>
                    <a:pPr algn="ctr"/>
                    <a:r>
                      <a:rPr lang="en-US" altLang="ko-KR" sz="1100" b="1" dirty="0" smtClean="0"/>
                      <a:t> US$10,357</a:t>
                    </a:r>
                    <a:endParaRPr lang="ko-KR" altLang="en-US" sz="1100" b="1" dirty="0"/>
                  </a:p>
                </p:txBody>
              </p:sp>
              <p:sp>
                <p:nvSpPr>
                  <p:cNvPr id="8" name="직사각형 7"/>
                  <p:cNvSpPr/>
                  <p:nvPr/>
                </p:nvSpPr>
                <p:spPr bwMode="auto">
                  <a:xfrm>
                    <a:off x="6894872" y="2417738"/>
                    <a:ext cx="1044116" cy="39604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r>
                      <a:rPr lang="en-US" altLang="ko-KR" sz="1100" b="1" dirty="0" smtClean="0"/>
                      <a:t>2006</a:t>
                    </a:r>
                  </a:p>
                  <a:p>
                    <a:pPr algn="ctr"/>
                    <a:r>
                      <a:rPr lang="en-US" altLang="ko-KR" sz="1100" b="1" dirty="0" smtClean="0"/>
                      <a:t> US$21,664</a:t>
                    </a:r>
                    <a:endParaRPr lang="ko-KR" altLang="en-US" sz="1100" b="1" dirty="0"/>
                  </a:p>
                </p:txBody>
              </p:sp>
              <p:sp>
                <p:nvSpPr>
                  <p:cNvPr id="9" name="직사각형 8"/>
                  <p:cNvSpPr/>
                  <p:nvPr/>
                </p:nvSpPr>
                <p:spPr bwMode="auto">
                  <a:xfrm>
                    <a:off x="8187792" y="1995467"/>
                    <a:ext cx="1044116" cy="39604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r>
                      <a:rPr lang="en-US" altLang="ko-KR" sz="1100" b="1" dirty="0" smtClean="0"/>
                      <a:t>2017 </a:t>
                    </a:r>
                  </a:p>
                  <a:p>
                    <a:pPr algn="ctr"/>
                    <a:r>
                      <a:rPr lang="en-US" altLang="ko-KR" sz="1100" b="1" dirty="0" smtClean="0"/>
                      <a:t>US$31,734</a:t>
                    </a:r>
                    <a:endParaRPr lang="ko-KR" altLang="en-US" sz="1100" b="1" dirty="0"/>
                  </a:p>
                </p:txBody>
              </p:sp>
              <p:sp>
                <p:nvSpPr>
                  <p:cNvPr id="10" name="직사각형 9"/>
                  <p:cNvSpPr/>
                  <p:nvPr/>
                </p:nvSpPr>
                <p:spPr bwMode="auto">
                  <a:xfrm>
                    <a:off x="3780526" y="3368362"/>
                    <a:ext cx="1044116" cy="39604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r>
                      <a:rPr lang="en-US" altLang="ko-KR" sz="1100" b="1" dirty="0" smtClean="0"/>
                      <a:t>1977 </a:t>
                    </a:r>
                  </a:p>
                  <a:p>
                    <a:pPr algn="ctr"/>
                    <a:r>
                      <a:rPr lang="en-US" altLang="ko-KR" sz="1100" b="1" dirty="0" smtClean="0"/>
                      <a:t>US$1,053</a:t>
                    </a:r>
                    <a:endParaRPr lang="ko-KR" altLang="en-US" sz="1100" b="1" dirty="0"/>
                  </a:p>
                </p:txBody>
              </p:sp>
              <p:sp>
                <p:nvSpPr>
                  <p:cNvPr id="11" name="타원 10"/>
                  <p:cNvSpPr/>
                  <p:nvPr/>
                </p:nvSpPr>
                <p:spPr bwMode="auto">
                  <a:xfrm>
                    <a:off x="4122564" y="3920599"/>
                    <a:ext cx="360040" cy="356018"/>
                  </a:xfrm>
                  <a:prstGeom prst="ellipse">
                    <a:avLst/>
                  </a:prstGeom>
                  <a:noFill/>
                  <a:ln w="28575">
                    <a:solidFill>
                      <a:srgbClr val="FF0000"/>
                    </a:solidFill>
                    <a:prstDash val="sysDash"/>
                    <a:round/>
                    <a:headEnd/>
                    <a:tailEnd/>
                  </a:ln>
                </p:spPr>
                <p:txBody>
                  <a:bodyPr wrap="none" rtlCol="0" anchor="ctr"/>
                  <a:lstStyle/>
                  <a:p>
                    <a:pPr algn="ctr"/>
                    <a:endParaRPr lang="ko-KR" altLang="en-US"/>
                  </a:p>
                </p:txBody>
              </p:sp>
            </p:grpSp>
            <p:sp>
              <p:nvSpPr>
                <p:cNvPr id="12" name="타원 11"/>
                <p:cNvSpPr/>
                <p:nvPr/>
              </p:nvSpPr>
              <p:spPr bwMode="auto">
                <a:xfrm>
                  <a:off x="6279676" y="3861603"/>
                  <a:ext cx="360040" cy="356018"/>
                </a:xfrm>
                <a:prstGeom prst="ellipse">
                  <a:avLst/>
                </a:prstGeom>
                <a:noFill/>
                <a:ln w="28575">
                  <a:solidFill>
                    <a:srgbClr val="FF0000"/>
                  </a:solidFill>
                  <a:prstDash val="sysDash"/>
                  <a:round/>
                  <a:headEnd/>
                  <a:tailEnd/>
                </a:ln>
              </p:spPr>
              <p:txBody>
                <a:bodyPr wrap="none" rtlCol="0" anchor="ctr"/>
                <a:lstStyle/>
                <a:p>
                  <a:pPr algn="ctr"/>
                  <a:endParaRPr lang="ko-KR" altLang="en-US"/>
                </a:p>
              </p:txBody>
            </p:sp>
            <p:sp>
              <p:nvSpPr>
                <p:cNvPr id="13" name="타원 12"/>
                <p:cNvSpPr/>
                <p:nvPr/>
              </p:nvSpPr>
              <p:spPr bwMode="auto">
                <a:xfrm>
                  <a:off x="7795609" y="3863157"/>
                  <a:ext cx="360040" cy="356018"/>
                </a:xfrm>
                <a:prstGeom prst="ellipse">
                  <a:avLst/>
                </a:prstGeom>
                <a:noFill/>
                <a:ln w="28575">
                  <a:solidFill>
                    <a:srgbClr val="FF0000"/>
                  </a:solidFill>
                  <a:prstDash val="sysDash"/>
                  <a:round/>
                  <a:headEnd/>
                  <a:tailEnd/>
                </a:ln>
              </p:spPr>
              <p:txBody>
                <a:bodyPr wrap="none" rtlCol="0" anchor="ctr"/>
                <a:lstStyle/>
                <a:p>
                  <a:pPr algn="ctr"/>
                  <a:endParaRPr lang="ko-KR" altLang="en-US"/>
                </a:p>
              </p:txBody>
            </p:sp>
            <p:sp>
              <p:nvSpPr>
                <p:cNvPr id="15" name="타원 14"/>
                <p:cNvSpPr/>
                <p:nvPr/>
              </p:nvSpPr>
              <p:spPr bwMode="auto">
                <a:xfrm>
                  <a:off x="9131522" y="3892665"/>
                  <a:ext cx="360040" cy="356018"/>
                </a:xfrm>
                <a:prstGeom prst="ellipse">
                  <a:avLst/>
                </a:prstGeom>
                <a:noFill/>
                <a:ln w="28575">
                  <a:solidFill>
                    <a:srgbClr val="FF0000"/>
                  </a:solidFill>
                  <a:prstDash val="sysDash"/>
                  <a:round/>
                  <a:headEnd/>
                  <a:tailEnd/>
                </a:ln>
              </p:spPr>
              <p:txBody>
                <a:bodyPr wrap="none" rtlCol="0" anchor="ctr"/>
                <a:lstStyle/>
                <a:p>
                  <a:pPr algn="ctr"/>
                  <a:endParaRPr lang="ko-KR" altLang="en-US"/>
                </a:p>
              </p:txBody>
            </p:sp>
          </p:grpSp>
          <p:sp>
            <p:nvSpPr>
              <p:cNvPr id="17" name="직사각형 16"/>
              <p:cNvSpPr/>
              <p:nvPr/>
            </p:nvSpPr>
            <p:spPr bwMode="auto">
              <a:xfrm>
                <a:off x="2135526" y="3821997"/>
                <a:ext cx="1044116" cy="396044"/>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rtlCol="0" anchor="ctr"/>
              <a:lstStyle/>
              <a:p>
                <a:pPr algn="ctr"/>
                <a:r>
                  <a:rPr lang="en-US" altLang="ko-KR" sz="1100" b="1" dirty="0" smtClean="0"/>
                  <a:t>1963 </a:t>
                </a:r>
              </a:p>
              <a:p>
                <a:pPr algn="ctr"/>
                <a:r>
                  <a:rPr lang="en-US" altLang="ko-KR" sz="1100" b="1" dirty="0" smtClean="0"/>
                  <a:t>US$104</a:t>
                </a:r>
                <a:endParaRPr lang="ko-KR" altLang="en-US" sz="1100" b="1" dirty="0"/>
              </a:p>
            </p:txBody>
          </p:sp>
          <p:sp>
            <p:nvSpPr>
              <p:cNvPr id="18" name="타원 17"/>
              <p:cNvSpPr/>
              <p:nvPr/>
            </p:nvSpPr>
            <p:spPr bwMode="auto">
              <a:xfrm>
                <a:off x="2452431" y="4371146"/>
                <a:ext cx="360040" cy="356018"/>
              </a:xfrm>
              <a:prstGeom prst="ellipse">
                <a:avLst/>
              </a:prstGeom>
              <a:noFill/>
              <a:ln w="28575">
                <a:solidFill>
                  <a:srgbClr val="FF0000"/>
                </a:solidFill>
                <a:prstDash val="sysDash"/>
                <a:round/>
                <a:headEnd/>
                <a:tailEnd/>
              </a:ln>
            </p:spPr>
            <p:txBody>
              <a:bodyPr wrap="none" rtlCol="0" anchor="ctr"/>
              <a:lstStyle/>
              <a:p>
                <a:pPr algn="ctr"/>
                <a:endParaRPr lang="ko-KR" altLang="en-US"/>
              </a:p>
            </p:txBody>
          </p:sp>
        </p:grpSp>
        <p:sp>
          <p:nvSpPr>
            <p:cNvPr id="20" name="직사각형 19"/>
            <p:cNvSpPr/>
            <p:nvPr/>
          </p:nvSpPr>
          <p:spPr>
            <a:xfrm>
              <a:off x="2358150" y="5136443"/>
              <a:ext cx="5346700" cy="215444"/>
            </a:xfrm>
            <a:prstGeom prst="rect">
              <a:avLst/>
            </a:prstGeom>
          </p:spPr>
          <p:txBody>
            <a:bodyPr>
              <a:spAutoFit/>
            </a:bodyPr>
            <a:lstStyle/>
            <a:p>
              <a:r>
                <a:rPr lang="ko-KR" altLang="en-US" sz="800" dirty="0" smtClean="0"/>
                <a:t>통계청 https</a:t>
              </a:r>
              <a:r>
                <a:rPr lang="ko-KR" altLang="en-US" sz="800" dirty="0"/>
                <a:t>://kosis.kr/statHtml/statHtml.do?orgId=301&amp;tblId=DT_111Y002&amp;checkFlag=N</a:t>
              </a:r>
            </a:p>
          </p:txBody>
        </p:sp>
      </p:grpSp>
    </p:spTree>
    <p:extLst>
      <p:ext uri="{BB962C8B-B14F-4D97-AF65-F5344CB8AC3E}">
        <p14:creationId xmlns:p14="http://schemas.microsoft.com/office/powerpoint/2010/main" val="2899003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323377" y="1008323"/>
            <a:ext cx="9937104" cy="6277905"/>
          </a:xfrm>
        </p:spPr>
        <p:txBody>
          <a:bodyPr/>
          <a:lstStyle/>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latinLnBrk="0"/>
            <a:endParaRPr lang="en-US" altLang="ko-KR" dirty="0" smtClean="0"/>
          </a:p>
          <a:p>
            <a:pPr latinLnBrk="0"/>
            <a:endParaRPr lang="en-US" altLang="ko-KR" dirty="0"/>
          </a:p>
          <a:p>
            <a:pPr marL="0" indent="0" latinLnBrk="0">
              <a:buNone/>
            </a:pPr>
            <a:endParaRPr lang="en-US" altLang="ko-KR" dirty="0" smtClean="0"/>
          </a:p>
          <a:p>
            <a:pPr lvl="1" latinLnBrk="0"/>
            <a:endParaRPr lang="en-US" altLang="ko-KR" dirty="0" smtClean="0"/>
          </a:p>
          <a:p>
            <a:pPr lvl="1" latinLnBrk="0"/>
            <a:r>
              <a:rPr lang="en-US" altLang="ko-KR" b="1" dirty="0" smtClean="0"/>
              <a:t>Recovery </a:t>
            </a:r>
            <a:r>
              <a:rPr lang="en-US" altLang="ko-KR" b="1" dirty="0"/>
              <a:t>period after war</a:t>
            </a:r>
            <a:endParaRPr lang="en-US" altLang="ko-KR" b="1" dirty="0" smtClean="0"/>
          </a:p>
          <a:p>
            <a:pPr lvl="1" latinLnBrk="0"/>
            <a:r>
              <a:rPr lang="en-US" altLang="ko-KR" dirty="0"/>
              <a:t>1950.12~ : </a:t>
            </a:r>
            <a:r>
              <a:rPr lang="en-US" altLang="ko-KR" dirty="0" smtClean="0"/>
              <a:t>The </a:t>
            </a:r>
            <a:r>
              <a:rPr lang="en-US" altLang="ko-KR" dirty="0"/>
              <a:t>United Nations Korea Reconstruction </a:t>
            </a:r>
            <a:r>
              <a:rPr lang="en-US" altLang="ko-KR" dirty="0" smtClean="0"/>
              <a:t>Agency(</a:t>
            </a:r>
            <a:r>
              <a:rPr lang="en-US" altLang="ko-KR" dirty="0"/>
              <a:t>UNKRA</a:t>
            </a:r>
            <a:r>
              <a:rPr lang="en-US" altLang="ko-KR" dirty="0" smtClean="0"/>
              <a:t>) </a:t>
            </a:r>
            <a:r>
              <a:rPr lang="en-US" altLang="ko-KR" dirty="0"/>
              <a:t>aids in Korean </a:t>
            </a:r>
            <a:r>
              <a:rPr lang="en-US" altLang="ko-KR" dirty="0" smtClean="0"/>
              <a:t>reconstruction</a:t>
            </a:r>
          </a:p>
          <a:p>
            <a:pPr lvl="1" latinLnBrk="0"/>
            <a:r>
              <a:rPr lang="en-US" altLang="ko-KR" dirty="0"/>
              <a:t>1953~ : Restoration and renovation of SCO facilities with assistance from the US Foreign Operation Administration (FOA</a:t>
            </a:r>
            <a:r>
              <a:rPr lang="en-US" altLang="ko-KR" dirty="0" smtClean="0"/>
              <a:t>)</a:t>
            </a:r>
          </a:p>
          <a:p>
            <a:pPr lvl="1" latinLnBrk="0"/>
            <a:r>
              <a:rPr lang="en-US" altLang="ko-KR" b="1" dirty="0"/>
              <a:t>Restoration of roads, railways, and power generation facilities damaged by war, and promotion of construction work such as thermal power and hydroelectric power </a:t>
            </a:r>
            <a:r>
              <a:rPr lang="en-US" altLang="ko-KR" b="1" dirty="0" smtClean="0"/>
              <a:t>plants</a:t>
            </a:r>
          </a:p>
          <a:p>
            <a:pPr lvl="1" latinLnBrk="0"/>
            <a:r>
              <a:rPr lang="en-US" altLang="ko-KR" b="1" dirty="0"/>
              <a:t>Severe housing shortage due to mass destruction of houses due to </a:t>
            </a:r>
            <a:r>
              <a:rPr lang="en-US" altLang="ko-KR" b="1" dirty="0" smtClean="0"/>
              <a:t>war</a:t>
            </a:r>
          </a:p>
          <a:p>
            <a:pPr lvl="2" latinLnBrk="0"/>
            <a:r>
              <a:rPr lang="en-US" altLang="ko-KR" dirty="0" smtClean="0"/>
              <a:t>1951~1956</a:t>
            </a:r>
            <a:r>
              <a:rPr lang="en-US" altLang="ko-KR" dirty="0"/>
              <a:t>: Construction of 197,000 </a:t>
            </a:r>
            <a:r>
              <a:rPr lang="en-US" altLang="ko-KR" b="1" dirty="0"/>
              <a:t>emergency relief </a:t>
            </a:r>
            <a:r>
              <a:rPr lang="en-US" altLang="ko-KR" b="1" dirty="0" smtClean="0"/>
              <a:t>houses</a:t>
            </a:r>
          </a:p>
          <a:p>
            <a:pPr lvl="2" latinLnBrk="0"/>
            <a:r>
              <a:rPr lang="en-US" altLang="ko-KR" dirty="0" smtClean="0"/>
              <a:t>1951~1962</a:t>
            </a:r>
            <a:r>
              <a:rPr lang="en-US" altLang="ko-KR" dirty="0"/>
              <a:t>: A total of </a:t>
            </a:r>
            <a:r>
              <a:rPr lang="en-US" altLang="ko-KR" b="1" dirty="0"/>
              <a:t>910,000 housing units </a:t>
            </a:r>
            <a:r>
              <a:rPr lang="en-US" altLang="ko-KR" dirty="0"/>
              <a:t>were built nationwide</a:t>
            </a:r>
            <a:r>
              <a:rPr lang="en-US" altLang="ko-KR" dirty="0" smtClean="0"/>
              <a:t>.</a:t>
            </a:r>
          </a:p>
          <a:p>
            <a:pPr lvl="2" latinLnBrk="0"/>
            <a:r>
              <a:rPr lang="en-US" altLang="ko-KR" dirty="0"/>
              <a:t>1958. 7.18: Announcement of the first apartment </a:t>
            </a:r>
            <a:r>
              <a:rPr lang="en-US" altLang="ko-KR" dirty="0" smtClean="0"/>
              <a:t>sale in </a:t>
            </a:r>
            <a:r>
              <a:rPr lang="en-US" altLang="ko-KR" dirty="0" smtClean="0"/>
              <a:t>Korea</a:t>
            </a:r>
            <a:endParaRPr lang="en-US" altLang="ko-KR" dirty="0" smtClean="0"/>
          </a:p>
          <a:p>
            <a:pPr lvl="1" latinLnBrk="0"/>
            <a:r>
              <a:rPr lang="en-US" altLang="ko-KR" dirty="0" smtClean="0"/>
              <a:t>1952: </a:t>
            </a:r>
            <a:r>
              <a:rPr lang="en-US" altLang="ko-KR" dirty="0"/>
              <a:t>Completion of </a:t>
            </a:r>
            <a:r>
              <a:rPr lang="en-US" altLang="ko-KR" dirty="0" err="1"/>
              <a:t>Goesan</a:t>
            </a:r>
            <a:r>
              <a:rPr lang="en-US" altLang="ko-KR" dirty="0"/>
              <a:t> Dam</a:t>
            </a:r>
            <a:endParaRPr lang="en-US" altLang="ko-KR" dirty="0" smtClean="0"/>
          </a:p>
          <a:p>
            <a:pPr lvl="1" latinLnBrk="0"/>
            <a:r>
              <a:rPr lang="en-US" altLang="ko-KR" dirty="0"/>
              <a:t>1956. </a:t>
            </a:r>
            <a:r>
              <a:rPr lang="en-US" altLang="ko-KR" dirty="0" smtClean="0"/>
              <a:t>5: </a:t>
            </a:r>
            <a:r>
              <a:rPr lang="en-US" altLang="ko-KR" dirty="0"/>
              <a:t>Completion of </a:t>
            </a:r>
            <a:r>
              <a:rPr lang="en-US" altLang="ko-KR" dirty="0" err="1"/>
              <a:t>Dangin-ri</a:t>
            </a:r>
            <a:r>
              <a:rPr lang="en-US" altLang="ko-KR" dirty="0"/>
              <a:t> Thermal Power Plant</a:t>
            </a:r>
            <a:endParaRPr lang="ko-KR" altLang="en-US"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r>
              <a:rPr lang="en-US" altLang="ko-KR" dirty="0"/>
              <a:t>1950s </a:t>
            </a:r>
            <a:r>
              <a:rPr lang="en-US" altLang="ko-KR" dirty="0" smtClean="0"/>
              <a:t>(1950~1960)</a:t>
            </a:r>
            <a:endParaRPr lang="ko-KR" altLang="en-US" dirty="0"/>
          </a:p>
        </p:txBody>
      </p:sp>
      <p:pic>
        <p:nvPicPr>
          <p:cNvPr id="9" name="그림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18" y="1089654"/>
            <a:ext cx="9116023" cy="2736304"/>
          </a:xfrm>
          <a:prstGeom prst="rect">
            <a:avLst/>
          </a:prstGeom>
        </p:spPr>
      </p:pic>
    </p:spTree>
    <p:extLst>
      <p:ext uri="{BB962C8B-B14F-4D97-AF65-F5344CB8AC3E}">
        <p14:creationId xmlns:p14="http://schemas.microsoft.com/office/powerpoint/2010/main" val="1673280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10298</TotalTime>
  <Words>4526</Words>
  <Application>Microsoft Office PowerPoint</Application>
  <PresentationFormat>사용자 지정</PresentationFormat>
  <Paragraphs>624</Paragraphs>
  <Slides>51</Slides>
  <Notes>0</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51</vt:i4>
      </vt:variant>
    </vt:vector>
  </HeadingPairs>
  <TitlesOfParts>
    <vt:vector size="65" baseType="lpstr">
      <vt:lpstr>Arial Unicode MS</vt:lpstr>
      <vt:lpstr>HY견고딕</vt:lpstr>
      <vt:lpstr>KoPubWorld돋움체 Bold</vt:lpstr>
      <vt:lpstr>KoPubWorld돋움체 Light</vt:lpstr>
      <vt:lpstr>KoPubWorld돋움체 Medium</vt:lpstr>
      <vt:lpstr>굴림</vt:lpstr>
      <vt:lpstr>맑은 고딕</vt:lpstr>
      <vt:lpstr>-윤고딕340</vt:lpstr>
      <vt:lpstr>한양중고딕</vt:lpstr>
      <vt:lpstr>휴먼엑스포</vt:lpstr>
      <vt:lpstr>Arial</vt:lpstr>
      <vt:lpstr>Times New Roman</vt:lpstr>
      <vt:lpstr>Wingdings</vt:lpstr>
      <vt:lpstr>Office 테마</vt:lpstr>
      <vt:lpstr>History of Construction Code in Korea</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1908A</cp:lastModifiedBy>
  <cp:revision>987</cp:revision>
  <dcterms:created xsi:type="dcterms:W3CDTF">2009-08-04T14:14:04Z</dcterms:created>
  <dcterms:modified xsi:type="dcterms:W3CDTF">2022-02-24T03:06:00Z</dcterms:modified>
</cp:coreProperties>
</file>